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61" r:id="rId4"/>
    <p:sldId id="262" r:id="rId5"/>
    <p:sldId id="263" r:id="rId6"/>
    <p:sldId id="264" r:id="rId7"/>
    <p:sldId id="266" r:id="rId8"/>
    <p:sldId id="265" r:id="rId9"/>
    <p:sldId id="267" r:id="rId10"/>
    <p:sldId id="268" r:id="rId11"/>
    <p:sldId id="272"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6340-46FD-4C95-AC57-E5D2BD7A6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01F7DB-6701-4FB2-BA58-312329C968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AA7E7E-33FA-4FC6-89A5-2F2DE06021A0}"/>
              </a:ext>
            </a:extLst>
          </p:cNvPr>
          <p:cNvSpPr>
            <a:spLocks noGrp="1"/>
          </p:cNvSpPr>
          <p:nvPr>
            <p:ph type="dt" sz="half" idx="10"/>
          </p:nvPr>
        </p:nvSpPr>
        <p:spPr/>
        <p:txBody>
          <a:bodyPr/>
          <a:lstStyle/>
          <a:p>
            <a:fld id="{65263078-F8DA-4EFF-96DB-1CF4B4093E4A}" type="datetimeFigureOut">
              <a:rPr lang="en-US" smtClean="0"/>
              <a:t>4/21/2025</a:t>
            </a:fld>
            <a:endParaRPr lang="en-US"/>
          </a:p>
        </p:txBody>
      </p:sp>
      <p:sp>
        <p:nvSpPr>
          <p:cNvPr id="5" name="Footer Placeholder 4">
            <a:extLst>
              <a:ext uri="{FF2B5EF4-FFF2-40B4-BE49-F238E27FC236}">
                <a16:creationId xmlns:a16="http://schemas.microsoft.com/office/drawing/2014/main" id="{08829E13-A049-4D70-B923-F9A5F0700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A90BB-EE42-4D34-AD2C-42C600B164B3}"/>
              </a:ext>
            </a:extLst>
          </p:cNvPr>
          <p:cNvSpPr>
            <a:spLocks noGrp="1"/>
          </p:cNvSpPr>
          <p:nvPr>
            <p:ph type="sldNum" sz="quarter" idx="12"/>
          </p:nvPr>
        </p:nvSpPr>
        <p:spPr/>
        <p:txBody>
          <a:bodyPr/>
          <a:lstStyle/>
          <a:p>
            <a:fld id="{5C0C586C-CB31-47C3-BDD8-E96808A404B6}" type="slidenum">
              <a:rPr lang="en-US" smtClean="0"/>
              <a:t>‹#›</a:t>
            </a:fld>
            <a:endParaRPr lang="en-US"/>
          </a:p>
        </p:txBody>
      </p:sp>
    </p:spTree>
    <p:extLst>
      <p:ext uri="{BB962C8B-B14F-4D97-AF65-F5344CB8AC3E}">
        <p14:creationId xmlns:p14="http://schemas.microsoft.com/office/powerpoint/2010/main" val="3163528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3F2F-A672-4C97-A639-EB23477DCA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205B17-829B-492D-89E7-E575C5F751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AB306-AC04-4D9B-9946-CEF947866DAD}"/>
              </a:ext>
            </a:extLst>
          </p:cNvPr>
          <p:cNvSpPr>
            <a:spLocks noGrp="1"/>
          </p:cNvSpPr>
          <p:nvPr>
            <p:ph type="dt" sz="half" idx="10"/>
          </p:nvPr>
        </p:nvSpPr>
        <p:spPr/>
        <p:txBody>
          <a:bodyPr/>
          <a:lstStyle/>
          <a:p>
            <a:fld id="{65263078-F8DA-4EFF-96DB-1CF4B4093E4A}" type="datetimeFigureOut">
              <a:rPr lang="en-US" smtClean="0"/>
              <a:t>4/21/2025</a:t>
            </a:fld>
            <a:endParaRPr lang="en-US"/>
          </a:p>
        </p:txBody>
      </p:sp>
      <p:sp>
        <p:nvSpPr>
          <p:cNvPr id="5" name="Footer Placeholder 4">
            <a:extLst>
              <a:ext uri="{FF2B5EF4-FFF2-40B4-BE49-F238E27FC236}">
                <a16:creationId xmlns:a16="http://schemas.microsoft.com/office/drawing/2014/main" id="{49AA6893-2A02-4C29-911A-305D50823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0270E-87C7-426F-B56A-9CF8DC183883}"/>
              </a:ext>
            </a:extLst>
          </p:cNvPr>
          <p:cNvSpPr>
            <a:spLocks noGrp="1"/>
          </p:cNvSpPr>
          <p:nvPr>
            <p:ph type="sldNum" sz="quarter" idx="12"/>
          </p:nvPr>
        </p:nvSpPr>
        <p:spPr/>
        <p:txBody>
          <a:bodyPr/>
          <a:lstStyle/>
          <a:p>
            <a:fld id="{5C0C586C-CB31-47C3-BDD8-E96808A404B6}" type="slidenum">
              <a:rPr lang="en-US" smtClean="0"/>
              <a:t>‹#›</a:t>
            </a:fld>
            <a:endParaRPr lang="en-US"/>
          </a:p>
        </p:txBody>
      </p:sp>
    </p:spTree>
    <p:extLst>
      <p:ext uri="{BB962C8B-B14F-4D97-AF65-F5344CB8AC3E}">
        <p14:creationId xmlns:p14="http://schemas.microsoft.com/office/powerpoint/2010/main" val="325700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E2FA08-F1BB-4E40-8B07-0794DA3818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46A31-10AA-44B1-BD50-A75ABE5F9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25AE8-2DF5-4DCF-A08B-D4FA73ACC15E}"/>
              </a:ext>
            </a:extLst>
          </p:cNvPr>
          <p:cNvSpPr>
            <a:spLocks noGrp="1"/>
          </p:cNvSpPr>
          <p:nvPr>
            <p:ph type="dt" sz="half" idx="10"/>
          </p:nvPr>
        </p:nvSpPr>
        <p:spPr/>
        <p:txBody>
          <a:bodyPr/>
          <a:lstStyle/>
          <a:p>
            <a:fld id="{65263078-F8DA-4EFF-96DB-1CF4B4093E4A}" type="datetimeFigureOut">
              <a:rPr lang="en-US" smtClean="0"/>
              <a:t>4/21/2025</a:t>
            </a:fld>
            <a:endParaRPr lang="en-US"/>
          </a:p>
        </p:txBody>
      </p:sp>
      <p:sp>
        <p:nvSpPr>
          <p:cNvPr id="5" name="Footer Placeholder 4">
            <a:extLst>
              <a:ext uri="{FF2B5EF4-FFF2-40B4-BE49-F238E27FC236}">
                <a16:creationId xmlns:a16="http://schemas.microsoft.com/office/drawing/2014/main" id="{BB5B8F2E-FF8A-4C0E-B369-9A9BC8991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39A91-F4F5-417E-8488-DADA58DD84C6}"/>
              </a:ext>
            </a:extLst>
          </p:cNvPr>
          <p:cNvSpPr>
            <a:spLocks noGrp="1"/>
          </p:cNvSpPr>
          <p:nvPr>
            <p:ph type="sldNum" sz="quarter" idx="12"/>
          </p:nvPr>
        </p:nvSpPr>
        <p:spPr/>
        <p:txBody>
          <a:bodyPr/>
          <a:lstStyle/>
          <a:p>
            <a:fld id="{5C0C586C-CB31-47C3-BDD8-E96808A404B6}" type="slidenum">
              <a:rPr lang="en-US" smtClean="0"/>
              <a:t>‹#›</a:t>
            </a:fld>
            <a:endParaRPr lang="en-US"/>
          </a:p>
        </p:txBody>
      </p:sp>
    </p:spTree>
    <p:extLst>
      <p:ext uri="{BB962C8B-B14F-4D97-AF65-F5344CB8AC3E}">
        <p14:creationId xmlns:p14="http://schemas.microsoft.com/office/powerpoint/2010/main" val="105388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54F1-753A-4728-8CC4-CB8217E66F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4E39A-48E5-4C6F-8FB3-7924435841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78351-1478-4526-BD1B-CCBDD1FCDE6C}"/>
              </a:ext>
            </a:extLst>
          </p:cNvPr>
          <p:cNvSpPr>
            <a:spLocks noGrp="1"/>
          </p:cNvSpPr>
          <p:nvPr>
            <p:ph type="dt" sz="half" idx="10"/>
          </p:nvPr>
        </p:nvSpPr>
        <p:spPr/>
        <p:txBody>
          <a:bodyPr/>
          <a:lstStyle/>
          <a:p>
            <a:fld id="{65263078-F8DA-4EFF-96DB-1CF4B4093E4A}" type="datetimeFigureOut">
              <a:rPr lang="en-US" smtClean="0"/>
              <a:t>4/21/2025</a:t>
            </a:fld>
            <a:endParaRPr lang="en-US"/>
          </a:p>
        </p:txBody>
      </p:sp>
      <p:sp>
        <p:nvSpPr>
          <p:cNvPr id="5" name="Footer Placeholder 4">
            <a:extLst>
              <a:ext uri="{FF2B5EF4-FFF2-40B4-BE49-F238E27FC236}">
                <a16:creationId xmlns:a16="http://schemas.microsoft.com/office/drawing/2014/main" id="{0A15B46F-F344-4FD4-A659-402F02419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68521-03B1-4582-8FA0-E68EAB3EAD41}"/>
              </a:ext>
            </a:extLst>
          </p:cNvPr>
          <p:cNvSpPr>
            <a:spLocks noGrp="1"/>
          </p:cNvSpPr>
          <p:nvPr>
            <p:ph type="sldNum" sz="quarter" idx="12"/>
          </p:nvPr>
        </p:nvSpPr>
        <p:spPr/>
        <p:txBody>
          <a:bodyPr/>
          <a:lstStyle/>
          <a:p>
            <a:fld id="{5C0C586C-CB31-47C3-BDD8-E96808A404B6}" type="slidenum">
              <a:rPr lang="en-US" smtClean="0"/>
              <a:t>‹#›</a:t>
            </a:fld>
            <a:endParaRPr lang="en-US"/>
          </a:p>
        </p:txBody>
      </p:sp>
    </p:spTree>
    <p:extLst>
      <p:ext uri="{BB962C8B-B14F-4D97-AF65-F5344CB8AC3E}">
        <p14:creationId xmlns:p14="http://schemas.microsoft.com/office/powerpoint/2010/main" val="213151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27D8-F271-4F7D-A99B-CF999E96DE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6A68F2-0D81-45DE-A3AB-4BAA4743F0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7E60E-5DD7-48BB-85E5-8C94A50A2DA4}"/>
              </a:ext>
            </a:extLst>
          </p:cNvPr>
          <p:cNvSpPr>
            <a:spLocks noGrp="1"/>
          </p:cNvSpPr>
          <p:nvPr>
            <p:ph type="dt" sz="half" idx="10"/>
          </p:nvPr>
        </p:nvSpPr>
        <p:spPr/>
        <p:txBody>
          <a:bodyPr/>
          <a:lstStyle/>
          <a:p>
            <a:fld id="{65263078-F8DA-4EFF-96DB-1CF4B4093E4A}" type="datetimeFigureOut">
              <a:rPr lang="en-US" smtClean="0"/>
              <a:t>4/21/2025</a:t>
            </a:fld>
            <a:endParaRPr lang="en-US"/>
          </a:p>
        </p:txBody>
      </p:sp>
      <p:sp>
        <p:nvSpPr>
          <p:cNvPr id="5" name="Footer Placeholder 4">
            <a:extLst>
              <a:ext uri="{FF2B5EF4-FFF2-40B4-BE49-F238E27FC236}">
                <a16:creationId xmlns:a16="http://schemas.microsoft.com/office/drawing/2014/main" id="{BBB273E4-8AD6-4B46-A802-A2FE71D71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96E2A-83C5-45BB-B694-ECB13EC0D4E1}"/>
              </a:ext>
            </a:extLst>
          </p:cNvPr>
          <p:cNvSpPr>
            <a:spLocks noGrp="1"/>
          </p:cNvSpPr>
          <p:nvPr>
            <p:ph type="sldNum" sz="quarter" idx="12"/>
          </p:nvPr>
        </p:nvSpPr>
        <p:spPr/>
        <p:txBody>
          <a:bodyPr/>
          <a:lstStyle/>
          <a:p>
            <a:fld id="{5C0C586C-CB31-47C3-BDD8-E96808A404B6}" type="slidenum">
              <a:rPr lang="en-US" smtClean="0"/>
              <a:t>‹#›</a:t>
            </a:fld>
            <a:endParaRPr lang="en-US"/>
          </a:p>
        </p:txBody>
      </p:sp>
    </p:spTree>
    <p:extLst>
      <p:ext uri="{BB962C8B-B14F-4D97-AF65-F5344CB8AC3E}">
        <p14:creationId xmlns:p14="http://schemas.microsoft.com/office/powerpoint/2010/main" val="246693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B39-F0D9-4210-9445-909F601C2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8FEB4-3E8B-4BF3-BEA6-665886BC09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2641FD-BC84-4B80-9ECD-64C6AD0FC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254DF-4A5D-453D-873D-CAFDB716A196}"/>
              </a:ext>
            </a:extLst>
          </p:cNvPr>
          <p:cNvSpPr>
            <a:spLocks noGrp="1"/>
          </p:cNvSpPr>
          <p:nvPr>
            <p:ph type="dt" sz="half" idx="10"/>
          </p:nvPr>
        </p:nvSpPr>
        <p:spPr/>
        <p:txBody>
          <a:bodyPr/>
          <a:lstStyle/>
          <a:p>
            <a:fld id="{65263078-F8DA-4EFF-96DB-1CF4B4093E4A}" type="datetimeFigureOut">
              <a:rPr lang="en-US" smtClean="0"/>
              <a:t>4/21/2025</a:t>
            </a:fld>
            <a:endParaRPr lang="en-US"/>
          </a:p>
        </p:txBody>
      </p:sp>
      <p:sp>
        <p:nvSpPr>
          <p:cNvPr id="6" name="Footer Placeholder 5">
            <a:extLst>
              <a:ext uri="{FF2B5EF4-FFF2-40B4-BE49-F238E27FC236}">
                <a16:creationId xmlns:a16="http://schemas.microsoft.com/office/drawing/2014/main" id="{BF286D54-7B50-43F8-ABFB-09D6C4FD0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0CC21-6B48-4B17-BE1D-9F9147478F4E}"/>
              </a:ext>
            </a:extLst>
          </p:cNvPr>
          <p:cNvSpPr>
            <a:spLocks noGrp="1"/>
          </p:cNvSpPr>
          <p:nvPr>
            <p:ph type="sldNum" sz="quarter" idx="12"/>
          </p:nvPr>
        </p:nvSpPr>
        <p:spPr/>
        <p:txBody>
          <a:bodyPr/>
          <a:lstStyle/>
          <a:p>
            <a:fld id="{5C0C586C-CB31-47C3-BDD8-E96808A404B6}" type="slidenum">
              <a:rPr lang="en-US" smtClean="0"/>
              <a:t>‹#›</a:t>
            </a:fld>
            <a:endParaRPr lang="en-US"/>
          </a:p>
        </p:txBody>
      </p:sp>
    </p:spTree>
    <p:extLst>
      <p:ext uri="{BB962C8B-B14F-4D97-AF65-F5344CB8AC3E}">
        <p14:creationId xmlns:p14="http://schemas.microsoft.com/office/powerpoint/2010/main" val="1845603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CFEE0-0E4E-4C4D-83A1-BA12BEBA6D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3EE80A-5C6C-4A3D-9835-FADCDB72E7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EBA608-D20E-40C5-B706-E09C4408FF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7EAF3-0A26-4A86-903C-1ED71F76BC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03651-9FA7-49E9-8BE4-A6CD90CE6D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BFB457-6A7F-4F27-81D7-E95C1A059429}"/>
              </a:ext>
            </a:extLst>
          </p:cNvPr>
          <p:cNvSpPr>
            <a:spLocks noGrp="1"/>
          </p:cNvSpPr>
          <p:nvPr>
            <p:ph type="dt" sz="half" idx="10"/>
          </p:nvPr>
        </p:nvSpPr>
        <p:spPr/>
        <p:txBody>
          <a:bodyPr/>
          <a:lstStyle/>
          <a:p>
            <a:fld id="{65263078-F8DA-4EFF-96DB-1CF4B4093E4A}" type="datetimeFigureOut">
              <a:rPr lang="en-US" smtClean="0"/>
              <a:t>4/21/2025</a:t>
            </a:fld>
            <a:endParaRPr lang="en-US"/>
          </a:p>
        </p:txBody>
      </p:sp>
      <p:sp>
        <p:nvSpPr>
          <p:cNvPr id="8" name="Footer Placeholder 7">
            <a:extLst>
              <a:ext uri="{FF2B5EF4-FFF2-40B4-BE49-F238E27FC236}">
                <a16:creationId xmlns:a16="http://schemas.microsoft.com/office/drawing/2014/main" id="{599062E1-1447-43A9-8F4D-4BA3A67E5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45E3F8-58DD-4E07-A234-EFCAA06C6AA0}"/>
              </a:ext>
            </a:extLst>
          </p:cNvPr>
          <p:cNvSpPr>
            <a:spLocks noGrp="1"/>
          </p:cNvSpPr>
          <p:nvPr>
            <p:ph type="sldNum" sz="quarter" idx="12"/>
          </p:nvPr>
        </p:nvSpPr>
        <p:spPr/>
        <p:txBody>
          <a:bodyPr/>
          <a:lstStyle/>
          <a:p>
            <a:fld id="{5C0C586C-CB31-47C3-BDD8-E96808A404B6}" type="slidenum">
              <a:rPr lang="en-US" smtClean="0"/>
              <a:t>‹#›</a:t>
            </a:fld>
            <a:endParaRPr lang="en-US"/>
          </a:p>
        </p:txBody>
      </p:sp>
    </p:spTree>
    <p:extLst>
      <p:ext uri="{BB962C8B-B14F-4D97-AF65-F5344CB8AC3E}">
        <p14:creationId xmlns:p14="http://schemas.microsoft.com/office/powerpoint/2010/main" val="276123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2679-85A6-4FEA-B512-9F57486C85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E77DDE-A7D4-47BF-8E13-8207594F4588}"/>
              </a:ext>
            </a:extLst>
          </p:cNvPr>
          <p:cNvSpPr>
            <a:spLocks noGrp="1"/>
          </p:cNvSpPr>
          <p:nvPr>
            <p:ph type="dt" sz="half" idx="10"/>
          </p:nvPr>
        </p:nvSpPr>
        <p:spPr/>
        <p:txBody>
          <a:bodyPr/>
          <a:lstStyle/>
          <a:p>
            <a:fld id="{65263078-F8DA-4EFF-96DB-1CF4B4093E4A}" type="datetimeFigureOut">
              <a:rPr lang="en-US" smtClean="0"/>
              <a:t>4/21/2025</a:t>
            </a:fld>
            <a:endParaRPr lang="en-US"/>
          </a:p>
        </p:txBody>
      </p:sp>
      <p:sp>
        <p:nvSpPr>
          <p:cNvPr id="4" name="Footer Placeholder 3">
            <a:extLst>
              <a:ext uri="{FF2B5EF4-FFF2-40B4-BE49-F238E27FC236}">
                <a16:creationId xmlns:a16="http://schemas.microsoft.com/office/drawing/2014/main" id="{2662FC93-57A7-416F-8F6F-D4C38B8A56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97CA22-EA99-4B7C-ADF6-A46A137276FA}"/>
              </a:ext>
            </a:extLst>
          </p:cNvPr>
          <p:cNvSpPr>
            <a:spLocks noGrp="1"/>
          </p:cNvSpPr>
          <p:nvPr>
            <p:ph type="sldNum" sz="quarter" idx="12"/>
          </p:nvPr>
        </p:nvSpPr>
        <p:spPr/>
        <p:txBody>
          <a:bodyPr/>
          <a:lstStyle/>
          <a:p>
            <a:fld id="{5C0C586C-CB31-47C3-BDD8-E96808A404B6}" type="slidenum">
              <a:rPr lang="en-US" smtClean="0"/>
              <a:t>‹#›</a:t>
            </a:fld>
            <a:endParaRPr lang="en-US"/>
          </a:p>
        </p:txBody>
      </p:sp>
    </p:spTree>
    <p:extLst>
      <p:ext uri="{BB962C8B-B14F-4D97-AF65-F5344CB8AC3E}">
        <p14:creationId xmlns:p14="http://schemas.microsoft.com/office/powerpoint/2010/main" val="190984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8E965-25ED-447A-B006-792CCD40BA05}"/>
              </a:ext>
            </a:extLst>
          </p:cNvPr>
          <p:cNvSpPr>
            <a:spLocks noGrp="1"/>
          </p:cNvSpPr>
          <p:nvPr>
            <p:ph type="dt" sz="half" idx="10"/>
          </p:nvPr>
        </p:nvSpPr>
        <p:spPr/>
        <p:txBody>
          <a:bodyPr/>
          <a:lstStyle/>
          <a:p>
            <a:fld id="{65263078-F8DA-4EFF-96DB-1CF4B4093E4A}" type="datetimeFigureOut">
              <a:rPr lang="en-US" smtClean="0"/>
              <a:t>4/21/2025</a:t>
            </a:fld>
            <a:endParaRPr lang="en-US"/>
          </a:p>
        </p:txBody>
      </p:sp>
      <p:sp>
        <p:nvSpPr>
          <p:cNvPr id="3" name="Footer Placeholder 2">
            <a:extLst>
              <a:ext uri="{FF2B5EF4-FFF2-40B4-BE49-F238E27FC236}">
                <a16:creationId xmlns:a16="http://schemas.microsoft.com/office/drawing/2014/main" id="{37C5712A-ED6B-4510-A6CB-7EC5FC1BD7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F9BC89-C722-455C-ADBB-329C61E29F47}"/>
              </a:ext>
            </a:extLst>
          </p:cNvPr>
          <p:cNvSpPr>
            <a:spLocks noGrp="1"/>
          </p:cNvSpPr>
          <p:nvPr>
            <p:ph type="sldNum" sz="quarter" idx="12"/>
          </p:nvPr>
        </p:nvSpPr>
        <p:spPr/>
        <p:txBody>
          <a:bodyPr/>
          <a:lstStyle/>
          <a:p>
            <a:fld id="{5C0C586C-CB31-47C3-BDD8-E96808A404B6}" type="slidenum">
              <a:rPr lang="en-US" smtClean="0"/>
              <a:t>‹#›</a:t>
            </a:fld>
            <a:endParaRPr lang="en-US"/>
          </a:p>
        </p:txBody>
      </p:sp>
    </p:spTree>
    <p:extLst>
      <p:ext uri="{BB962C8B-B14F-4D97-AF65-F5344CB8AC3E}">
        <p14:creationId xmlns:p14="http://schemas.microsoft.com/office/powerpoint/2010/main" val="1587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9016-6D40-4072-8D4B-B80A794796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A9300C-705B-4028-942B-2743AA8AD3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CE3ECE-2265-4569-A72C-42B43A886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43194-BF66-4B5A-B87B-26929D33203F}"/>
              </a:ext>
            </a:extLst>
          </p:cNvPr>
          <p:cNvSpPr>
            <a:spLocks noGrp="1"/>
          </p:cNvSpPr>
          <p:nvPr>
            <p:ph type="dt" sz="half" idx="10"/>
          </p:nvPr>
        </p:nvSpPr>
        <p:spPr/>
        <p:txBody>
          <a:bodyPr/>
          <a:lstStyle/>
          <a:p>
            <a:fld id="{65263078-F8DA-4EFF-96DB-1CF4B4093E4A}" type="datetimeFigureOut">
              <a:rPr lang="en-US" smtClean="0"/>
              <a:t>4/21/2025</a:t>
            </a:fld>
            <a:endParaRPr lang="en-US"/>
          </a:p>
        </p:txBody>
      </p:sp>
      <p:sp>
        <p:nvSpPr>
          <p:cNvPr id="6" name="Footer Placeholder 5">
            <a:extLst>
              <a:ext uri="{FF2B5EF4-FFF2-40B4-BE49-F238E27FC236}">
                <a16:creationId xmlns:a16="http://schemas.microsoft.com/office/drawing/2014/main" id="{8C2AC003-006F-4A64-BD88-9AF2C8FA7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A162E-0FDA-45F6-87CE-2754DDF3D68E}"/>
              </a:ext>
            </a:extLst>
          </p:cNvPr>
          <p:cNvSpPr>
            <a:spLocks noGrp="1"/>
          </p:cNvSpPr>
          <p:nvPr>
            <p:ph type="sldNum" sz="quarter" idx="12"/>
          </p:nvPr>
        </p:nvSpPr>
        <p:spPr/>
        <p:txBody>
          <a:bodyPr/>
          <a:lstStyle/>
          <a:p>
            <a:fld id="{5C0C586C-CB31-47C3-BDD8-E96808A404B6}" type="slidenum">
              <a:rPr lang="en-US" smtClean="0"/>
              <a:t>‹#›</a:t>
            </a:fld>
            <a:endParaRPr lang="en-US"/>
          </a:p>
        </p:txBody>
      </p:sp>
    </p:spTree>
    <p:extLst>
      <p:ext uri="{BB962C8B-B14F-4D97-AF65-F5344CB8AC3E}">
        <p14:creationId xmlns:p14="http://schemas.microsoft.com/office/powerpoint/2010/main" val="93886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6565-353F-4F73-A486-79E3AB90D4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A41136-AF56-49F6-8A96-3BB698416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1CD01C-6DBF-40FB-9FA7-671A43EDB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46489-3E45-4F73-95BE-38329D322F6A}"/>
              </a:ext>
            </a:extLst>
          </p:cNvPr>
          <p:cNvSpPr>
            <a:spLocks noGrp="1"/>
          </p:cNvSpPr>
          <p:nvPr>
            <p:ph type="dt" sz="half" idx="10"/>
          </p:nvPr>
        </p:nvSpPr>
        <p:spPr/>
        <p:txBody>
          <a:bodyPr/>
          <a:lstStyle/>
          <a:p>
            <a:fld id="{65263078-F8DA-4EFF-96DB-1CF4B4093E4A}" type="datetimeFigureOut">
              <a:rPr lang="en-US" smtClean="0"/>
              <a:t>4/21/2025</a:t>
            </a:fld>
            <a:endParaRPr lang="en-US"/>
          </a:p>
        </p:txBody>
      </p:sp>
      <p:sp>
        <p:nvSpPr>
          <p:cNvPr id="6" name="Footer Placeholder 5">
            <a:extLst>
              <a:ext uri="{FF2B5EF4-FFF2-40B4-BE49-F238E27FC236}">
                <a16:creationId xmlns:a16="http://schemas.microsoft.com/office/drawing/2014/main" id="{210EFF7B-3C96-4490-9319-52EDD974D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053E9-31B3-4EC6-B14D-AC713B029C62}"/>
              </a:ext>
            </a:extLst>
          </p:cNvPr>
          <p:cNvSpPr>
            <a:spLocks noGrp="1"/>
          </p:cNvSpPr>
          <p:nvPr>
            <p:ph type="sldNum" sz="quarter" idx="12"/>
          </p:nvPr>
        </p:nvSpPr>
        <p:spPr/>
        <p:txBody>
          <a:bodyPr/>
          <a:lstStyle/>
          <a:p>
            <a:fld id="{5C0C586C-CB31-47C3-BDD8-E96808A404B6}" type="slidenum">
              <a:rPr lang="en-US" smtClean="0"/>
              <a:t>‹#›</a:t>
            </a:fld>
            <a:endParaRPr lang="en-US"/>
          </a:p>
        </p:txBody>
      </p:sp>
    </p:spTree>
    <p:extLst>
      <p:ext uri="{BB962C8B-B14F-4D97-AF65-F5344CB8AC3E}">
        <p14:creationId xmlns:p14="http://schemas.microsoft.com/office/powerpoint/2010/main" val="115609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2F6F9F-5CB0-4160-A16C-12016F8E30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F53301-F53A-4B78-8B13-690D70A6D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19F46-D97C-4A23-8F43-4E786F8D71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63078-F8DA-4EFF-96DB-1CF4B4093E4A}" type="datetimeFigureOut">
              <a:rPr lang="en-US" smtClean="0"/>
              <a:t>4/21/2025</a:t>
            </a:fld>
            <a:endParaRPr lang="en-US"/>
          </a:p>
        </p:txBody>
      </p:sp>
      <p:sp>
        <p:nvSpPr>
          <p:cNvPr id="5" name="Footer Placeholder 4">
            <a:extLst>
              <a:ext uri="{FF2B5EF4-FFF2-40B4-BE49-F238E27FC236}">
                <a16:creationId xmlns:a16="http://schemas.microsoft.com/office/drawing/2014/main" id="{73FAB060-9DBA-4C6F-96FD-0665CA0952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0E7025-AABD-4FD7-80DA-FD0428618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C586C-CB31-47C3-BDD8-E96808A404B6}" type="slidenum">
              <a:rPr lang="en-US" smtClean="0"/>
              <a:t>‹#›</a:t>
            </a:fld>
            <a:endParaRPr lang="en-US"/>
          </a:p>
        </p:txBody>
      </p:sp>
    </p:spTree>
    <p:extLst>
      <p:ext uri="{BB962C8B-B14F-4D97-AF65-F5344CB8AC3E}">
        <p14:creationId xmlns:p14="http://schemas.microsoft.com/office/powerpoint/2010/main" val="1433964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mde.maryland.gov/programs/water/water_supply/Pages/Hydrogeologic%20Report.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5A2A-13D6-49DB-B53F-6D474C4254EE}"/>
              </a:ext>
            </a:extLst>
          </p:cNvPr>
          <p:cNvSpPr>
            <a:spLocks noGrp="1"/>
          </p:cNvSpPr>
          <p:nvPr>
            <p:ph type="title"/>
          </p:nvPr>
        </p:nvSpPr>
        <p:spPr>
          <a:xfrm>
            <a:off x="4114800" y="87697"/>
            <a:ext cx="4222376" cy="403412"/>
          </a:xfrm>
        </p:spPr>
        <p:txBody>
          <a:bodyPr>
            <a:noAutofit/>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Poolesville Water Supply System History</a:t>
            </a:r>
            <a:endParaRPr lang="en-US" sz="1800" dirty="0"/>
          </a:p>
        </p:txBody>
      </p:sp>
      <p:pic>
        <p:nvPicPr>
          <p:cNvPr id="6" name="Content Placeholder 5">
            <a:extLst>
              <a:ext uri="{FF2B5EF4-FFF2-40B4-BE49-F238E27FC236}">
                <a16:creationId xmlns:a16="http://schemas.microsoft.com/office/drawing/2014/main" id="{717C6975-13D2-4A72-8C7E-CD593CA92D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8047" y="797858"/>
            <a:ext cx="4455459" cy="5473598"/>
          </a:xfrm>
        </p:spPr>
      </p:pic>
      <p:sp>
        <p:nvSpPr>
          <p:cNvPr id="4" name="Text Placeholder 3">
            <a:extLst>
              <a:ext uri="{FF2B5EF4-FFF2-40B4-BE49-F238E27FC236}">
                <a16:creationId xmlns:a16="http://schemas.microsoft.com/office/drawing/2014/main" id="{4D1C59CE-2967-48B7-85C6-137801A641FF}"/>
              </a:ext>
            </a:extLst>
          </p:cNvPr>
          <p:cNvSpPr>
            <a:spLocks noGrp="1"/>
          </p:cNvSpPr>
          <p:nvPr>
            <p:ph type="body" sz="half" idx="2"/>
          </p:nvPr>
        </p:nvSpPr>
        <p:spPr>
          <a:xfrm>
            <a:off x="794964" y="1069331"/>
            <a:ext cx="4960378" cy="5770739"/>
          </a:xfrm>
        </p:spPr>
        <p:txBody>
          <a:bodyPr>
            <a:normAutofit fontScale="55000" lnSpcReduction="20000"/>
          </a:bodyPr>
          <a:lstStyle/>
          <a:p>
            <a:pPr marL="0" marR="0">
              <a:lnSpc>
                <a:spcPct val="107000"/>
              </a:lnSpc>
              <a:spcBef>
                <a:spcPts val="0"/>
              </a:spcBef>
              <a:spcAft>
                <a:spcPts val="800"/>
              </a:spcAft>
            </a:pPr>
            <a:r>
              <a:rPr lang="en-US" sz="2900" b="1" dirty="0">
                <a:effectLst/>
                <a:latin typeface="Calibri" panose="020F0502020204030204" pitchFamily="34" charset="0"/>
                <a:ea typeface="Calibri" panose="020F0502020204030204" pitchFamily="34" charset="0"/>
                <a:cs typeface="Times New Roman" panose="02020603050405020304" pitchFamily="18" charset="0"/>
              </a:rPr>
              <a:t>     Prior to 1969, residents were supplied by individual wells and springs.</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900" b="1" dirty="0">
                <a:effectLst/>
                <a:latin typeface="Calibri" panose="020F0502020204030204" pitchFamily="34" charset="0"/>
                <a:ea typeface="Calibri" panose="020F0502020204030204" pitchFamily="34" charset="0"/>
                <a:cs typeface="Times New Roman" panose="02020603050405020304" pitchFamily="18" charset="0"/>
              </a:rPr>
              <a:t>     Due to contamination by on-site septic systems, the State directed the town to develop a central public water supply in 1970.</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900" b="1" dirty="0">
                <a:effectLst/>
                <a:latin typeface="Calibri" panose="020F0502020204030204" pitchFamily="34" charset="0"/>
                <a:ea typeface="Calibri" panose="020F0502020204030204" pitchFamily="34" charset="0"/>
                <a:cs typeface="Times New Roman" panose="02020603050405020304" pitchFamily="18" charset="0"/>
              </a:rPr>
              <a:t>     By 1978 water use was 246,000 gpd avg and the yields of wells 1-4 had declined, which was linked to well interference</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900" b="1" dirty="0">
                <a:effectLst/>
                <a:latin typeface="Calibri" panose="020F0502020204030204" pitchFamily="34" charset="0"/>
                <a:ea typeface="Calibri" panose="020F0502020204030204" pitchFamily="34" charset="0"/>
                <a:cs typeface="Times New Roman" panose="02020603050405020304" pitchFamily="18" charset="0"/>
              </a:rPr>
              <a:t>     Well 5 was completed in 1980, and well 6 in 1985</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2900" b="1" dirty="0">
                <a:effectLst/>
                <a:latin typeface="Calibri" panose="020F0502020204030204" pitchFamily="34" charset="0"/>
                <a:ea typeface="Calibri" panose="020F0502020204030204" pitchFamily="34" charset="0"/>
                <a:cs typeface="Times New Roman" panose="02020603050405020304" pitchFamily="18" charset="0"/>
              </a:rPr>
              <a:t>     Permitted water use was increased from 260,000 gpd avg to 580,000 gpd avg in 1986 to meet unspecified growth in the town. The increased amount of the permit (222 gpm avg) was apparently based on the tested yield of well 6 (225 gpm)</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2900" b="1" dirty="0">
                <a:effectLst/>
                <a:latin typeface="Calibri" panose="020F0502020204030204" pitchFamily="34" charset="0"/>
                <a:ea typeface="Calibri" panose="020F0502020204030204" pitchFamily="34" charset="0"/>
                <a:cs typeface="Times New Roman" panose="02020603050405020304" pitchFamily="18" charset="0"/>
              </a:rPr>
              <a:t>     By 1996, the yield of well 6 had declined to 80 gpm.</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2900" b="1" dirty="0">
                <a:effectLst/>
                <a:latin typeface="Calibri" panose="020F0502020204030204" pitchFamily="34" charset="0"/>
                <a:ea typeface="Calibri" panose="020F0502020204030204" pitchFamily="34" charset="0"/>
                <a:cs typeface="Times New Roman" panose="02020603050405020304" pitchFamily="18" charset="0"/>
              </a:rPr>
              <a:t>     In 1999, the town manager indicated that mandatory water restrictions were required during that drought, as well as the non-drought years of 1993 and 1995, with voluntary restrictions in a number of other years.</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1185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FFB7EA-9927-4B02-A55E-D45A45AC7E38}"/>
              </a:ext>
            </a:extLst>
          </p:cNvPr>
          <p:cNvSpPr txBox="1"/>
          <p:nvPr/>
        </p:nvSpPr>
        <p:spPr>
          <a:xfrm>
            <a:off x="2940424" y="845531"/>
            <a:ext cx="7091082" cy="6100388"/>
          </a:xfrm>
          <a:prstGeom prst="rect">
            <a:avLst/>
          </a:prstGeom>
          <a:noFill/>
        </p:spPr>
        <p:txBody>
          <a:bodyPr wrap="square">
            <a:spAutoFit/>
          </a:bodyPr>
          <a:lstStyle/>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The total estimated maximum drought yield of the wells (2, 4, 6, 8, 11 and 14) in </a:t>
            </a:r>
            <a:r>
              <a:rPr lang="en-US" b="1" u="sng" dirty="0">
                <a:effectLst/>
                <a:latin typeface="Calibri" panose="020F0502020204030204" pitchFamily="34" charset="0"/>
                <a:ea typeface="Calibri" panose="020F0502020204030204" pitchFamily="34" charset="0"/>
                <a:cs typeface="Times New Roman" panose="02020603050405020304" pitchFamily="18" charset="0"/>
              </a:rPr>
              <a:t>Horsepen Branch watershed </a:t>
            </a:r>
            <a:r>
              <a:rPr lang="en-US" b="1" dirty="0">
                <a:effectLst/>
                <a:latin typeface="Calibri" panose="020F0502020204030204" pitchFamily="34" charset="0"/>
                <a:ea typeface="Calibri" panose="020F0502020204030204" pitchFamily="34" charset="0"/>
                <a:cs typeface="Times New Roman" panose="02020603050405020304" pitchFamily="18" charset="0"/>
              </a:rPr>
              <a:t>is 330 gpm. </a:t>
            </a:r>
            <a:r>
              <a:rPr lang="en-US" b="1" u="sng" dirty="0">
                <a:effectLst/>
                <a:latin typeface="Calibri" panose="020F0502020204030204" pitchFamily="34" charset="0"/>
                <a:ea typeface="Calibri" panose="020F0502020204030204" pitchFamily="34" charset="0"/>
                <a:cs typeface="Times New Roman" panose="02020603050405020304" pitchFamily="18" charset="0"/>
              </a:rPr>
              <a:t>A reduction of 16% </a:t>
            </a:r>
            <a:r>
              <a:rPr lang="en-US" b="1" dirty="0">
                <a:effectLst/>
                <a:latin typeface="Calibri" panose="020F0502020204030204" pitchFamily="34" charset="0"/>
                <a:ea typeface="Calibri" panose="020F0502020204030204" pitchFamily="34" charset="0"/>
                <a:cs typeface="Times New Roman" panose="02020603050405020304" pitchFamily="18" charset="0"/>
              </a:rPr>
              <a:t>produces </a:t>
            </a:r>
            <a:r>
              <a:rPr lang="en-US" b="1" u="sng" dirty="0">
                <a:effectLst/>
                <a:latin typeface="Calibri" panose="020F0502020204030204" pitchFamily="34" charset="0"/>
                <a:ea typeface="Calibri" panose="020F0502020204030204" pitchFamily="34" charset="0"/>
                <a:cs typeface="Times New Roman" panose="02020603050405020304" pitchFamily="18" charset="0"/>
              </a:rPr>
              <a:t>277 gpm</a:t>
            </a:r>
            <a:r>
              <a:rPr lang="en-US" b="1" dirty="0">
                <a:effectLst/>
                <a:latin typeface="Calibri" panose="020F0502020204030204" pitchFamily="34" charset="0"/>
                <a:ea typeface="Calibri" panose="020F0502020204030204" pitchFamily="34" charset="0"/>
                <a:cs typeface="Times New Roman" panose="02020603050405020304" pitchFamily="18" charset="0"/>
              </a:rPr>
              <a:t>, but the permit is </a:t>
            </a:r>
            <a:r>
              <a:rPr lang="en-US" b="1" u="sng" dirty="0">
                <a:effectLst/>
                <a:latin typeface="Calibri" panose="020F0502020204030204" pitchFamily="34" charset="0"/>
                <a:ea typeface="Calibri" panose="020F0502020204030204" pitchFamily="34" charset="0"/>
                <a:cs typeface="Times New Roman" panose="02020603050405020304" pitchFamily="18" charset="0"/>
              </a:rPr>
              <a:t>limited by water balance to 269 gpm</a:t>
            </a:r>
            <a:r>
              <a:rPr lang="en-US" b="1"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The total drought yield of wells (wells 7, 9 and 10) in the </a:t>
            </a:r>
            <a:r>
              <a:rPr lang="en-US" b="1" u="sng" dirty="0">
                <a:effectLst/>
                <a:latin typeface="Calibri" panose="020F0502020204030204" pitchFamily="34" charset="0"/>
                <a:ea typeface="Calibri" panose="020F0502020204030204" pitchFamily="34" charset="0"/>
                <a:cs typeface="Times New Roman" panose="02020603050405020304" pitchFamily="18" charset="0"/>
              </a:rPr>
              <a:t>Russell Branch </a:t>
            </a:r>
            <a:r>
              <a:rPr lang="en-US" b="1" dirty="0">
                <a:effectLst/>
                <a:latin typeface="Calibri" panose="020F0502020204030204" pitchFamily="34" charset="0"/>
                <a:ea typeface="Calibri" panose="020F0502020204030204" pitchFamily="34" charset="0"/>
                <a:cs typeface="Times New Roman" panose="02020603050405020304" pitchFamily="18" charset="0"/>
              </a:rPr>
              <a:t>watershed is 175 gpm. </a:t>
            </a:r>
            <a:r>
              <a:rPr lang="en-US" b="1" u="sng" dirty="0">
                <a:effectLst/>
                <a:latin typeface="Calibri" panose="020F0502020204030204" pitchFamily="34" charset="0"/>
                <a:ea typeface="Calibri" panose="020F0502020204030204" pitchFamily="34" charset="0"/>
                <a:cs typeface="Times New Roman" panose="02020603050405020304" pitchFamily="18" charset="0"/>
              </a:rPr>
              <a:t>A reduction of 16%</a:t>
            </a:r>
            <a:r>
              <a:rPr lang="en-US" b="1" dirty="0">
                <a:effectLst/>
                <a:latin typeface="Calibri" panose="020F0502020204030204" pitchFamily="34" charset="0"/>
                <a:ea typeface="Calibri" panose="020F0502020204030204" pitchFamily="34" charset="0"/>
                <a:cs typeface="Times New Roman" panose="02020603050405020304" pitchFamily="18" charset="0"/>
              </a:rPr>
              <a:t> equals </a:t>
            </a:r>
            <a:r>
              <a:rPr lang="en-US" b="1" u="sng" dirty="0">
                <a:effectLst/>
                <a:latin typeface="Calibri" panose="020F0502020204030204" pitchFamily="34" charset="0"/>
                <a:ea typeface="Calibri" panose="020F0502020204030204" pitchFamily="34" charset="0"/>
                <a:cs typeface="Times New Roman" panose="02020603050405020304" pitchFamily="18" charset="0"/>
              </a:rPr>
              <a:t>147 gpm</a:t>
            </a:r>
            <a:r>
              <a:rPr lang="en-US" b="1" dirty="0">
                <a:effectLst/>
                <a:latin typeface="Calibri" panose="020F0502020204030204" pitchFamily="34" charset="0"/>
                <a:ea typeface="Calibri" panose="020F0502020204030204" pitchFamily="34" charset="0"/>
                <a:cs typeface="Times New Roman" panose="02020603050405020304" pitchFamily="18" charset="0"/>
              </a:rPr>
              <a:t>, but the use in that watershed is </a:t>
            </a:r>
            <a:r>
              <a:rPr lang="en-US" b="1" u="sng" dirty="0">
                <a:effectLst/>
                <a:latin typeface="Calibri" panose="020F0502020204030204" pitchFamily="34" charset="0"/>
                <a:ea typeface="Calibri" panose="020F0502020204030204" pitchFamily="34" charset="0"/>
                <a:cs typeface="Times New Roman" panose="02020603050405020304" pitchFamily="18" charset="0"/>
              </a:rPr>
              <a:t>limited by water </a:t>
            </a:r>
            <a:r>
              <a:rPr lang="en-US" b="1" u="sng" dirty="0" err="1">
                <a:effectLst/>
                <a:latin typeface="Calibri" panose="020F0502020204030204" pitchFamily="34" charset="0"/>
                <a:ea typeface="Calibri" panose="020F0502020204030204" pitchFamily="34" charset="0"/>
                <a:cs typeface="Times New Roman" panose="02020603050405020304" pitchFamily="18" charset="0"/>
              </a:rPr>
              <a:t>balanace</a:t>
            </a:r>
            <a:r>
              <a:rPr lang="en-US" b="1" u="sng" dirty="0">
                <a:effectLst/>
                <a:latin typeface="Calibri" panose="020F0502020204030204" pitchFamily="34" charset="0"/>
                <a:ea typeface="Calibri" panose="020F0502020204030204" pitchFamily="34" charset="0"/>
                <a:cs typeface="Times New Roman" panose="02020603050405020304" pitchFamily="18" charset="0"/>
              </a:rPr>
              <a:t> to 126 gpm</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The </a:t>
            </a:r>
            <a:r>
              <a:rPr lang="en-US" b="1" u="sng" dirty="0">
                <a:effectLst/>
                <a:latin typeface="Calibri" panose="020F0502020204030204" pitchFamily="34" charset="0"/>
                <a:ea typeface="Calibri" panose="020F0502020204030204" pitchFamily="34" charset="0"/>
                <a:cs typeface="Times New Roman" panose="02020603050405020304" pitchFamily="18" charset="0"/>
              </a:rPr>
              <a:t>remaining wells </a:t>
            </a:r>
            <a:r>
              <a:rPr lang="en-US" b="1" dirty="0">
                <a:effectLst/>
                <a:latin typeface="Calibri" panose="020F0502020204030204" pitchFamily="34" charset="0"/>
                <a:ea typeface="Calibri" panose="020F0502020204030204" pitchFamily="34" charset="0"/>
                <a:cs typeface="Times New Roman" panose="02020603050405020304" pitchFamily="18" charset="0"/>
              </a:rPr>
              <a:t>(3, 5, 12 and 13) have a total estimated drought yield of 223 gpm, which if </a:t>
            </a:r>
            <a:r>
              <a:rPr lang="en-US" b="1" u="sng" dirty="0">
                <a:effectLst/>
                <a:latin typeface="Calibri" panose="020F0502020204030204" pitchFamily="34" charset="0"/>
                <a:ea typeface="Calibri" panose="020F0502020204030204" pitchFamily="34" charset="0"/>
                <a:cs typeface="Times New Roman" panose="02020603050405020304" pitchFamily="18" charset="0"/>
              </a:rPr>
              <a:t>reduced by 16%, </a:t>
            </a:r>
            <a:r>
              <a:rPr lang="en-US" b="1" dirty="0">
                <a:effectLst/>
                <a:latin typeface="Calibri" panose="020F0502020204030204" pitchFamily="34" charset="0"/>
                <a:ea typeface="Calibri" panose="020F0502020204030204" pitchFamily="34" charset="0"/>
                <a:cs typeface="Times New Roman" panose="02020603050405020304" pitchFamily="18" charset="0"/>
              </a:rPr>
              <a:t>produces a yield of </a:t>
            </a:r>
            <a:r>
              <a:rPr lang="en-US" b="1" u="sng" dirty="0">
                <a:effectLst/>
                <a:latin typeface="Calibri" panose="020F0502020204030204" pitchFamily="34" charset="0"/>
                <a:ea typeface="Calibri" panose="020F0502020204030204" pitchFamily="34" charset="0"/>
                <a:cs typeface="Times New Roman" panose="02020603050405020304" pitchFamily="18" charset="0"/>
              </a:rPr>
              <a:t>187 gpm</a:t>
            </a:r>
            <a:r>
              <a:rPr lang="en-US" b="1"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The </a:t>
            </a:r>
            <a:r>
              <a:rPr lang="en-US" b="1" u="sng" dirty="0">
                <a:effectLst/>
                <a:latin typeface="Calibri" panose="020F0502020204030204" pitchFamily="34" charset="0"/>
                <a:ea typeface="Calibri" panose="020F0502020204030204" pitchFamily="34" charset="0"/>
                <a:cs typeface="Times New Roman" panose="02020603050405020304" pitchFamily="18" charset="0"/>
              </a:rPr>
              <a:t>total adjusted system drought yield </a:t>
            </a:r>
            <a:r>
              <a:rPr lang="en-US" b="1" dirty="0">
                <a:effectLst/>
                <a:latin typeface="Calibri" panose="020F0502020204030204" pitchFamily="34" charset="0"/>
                <a:ea typeface="Calibri" panose="020F0502020204030204" pitchFamily="34" charset="0"/>
                <a:cs typeface="Times New Roman" panose="02020603050405020304" pitchFamily="18" charset="0"/>
              </a:rPr>
              <a:t>is then </a:t>
            </a:r>
            <a:r>
              <a:rPr lang="en-US" b="1" u="sng" dirty="0">
                <a:effectLst/>
                <a:latin typeface="Calibri" panose="020F0502020204030204" pitchFamily="34" charset="0"/>
                <a:ea typeface="Calibri" panose="020F0502020204030204" pitchFamily="34" charset="0"/>
                <a:cs typeface="Times New Roman" panose="02020603050405020304" pitchFamily="18" charset="0"/>
              </a:rPr>
              <a:t>582 gpm or 838,100 gpd max. </a:t>
            </a:r>
            <a:r>
              <a:rPr lang="en-US" b="1" dirty="0">
                <a:effectLst/>
                <a:latin typeface="Calibri" panose="020F0502020204030204" pitchFamily="34" charset="0"/>
                <a:ea typeface="Calibri" panose="020F0502020204030204" pitchFamily="34" charset="0"/>
                <a:cs typeface="Times New Roman" panose="02020603050405020304" pitchFamily="18" charset="0"/>
              </a:rPr>
              <a:t>At the </a:t>
            </a:r>
            <a:r>
              <a:rPr lang="en-US" b="1" u="sng" dirty="0">
                <a:effectLst/>
                <a:latin typeface="Calibri" panose="020F0502020204030204" pitchFamily="34" charset="0"/>
                <a:ea typeface="Calibri" panose="020F0502020204030204" pitchFamily="34" charset="0"/>
                <a:cs typeface="Times New Roman" panose="02020603050405020304" pitchFamily="18" charset="0"/>
              </a:rPr>
              <a:t>max:avg ratio of 1.5:1</a:t>
            </a:r>
            <a:r>
              <a:rPr lang="en-US" b="1" dirty="0">
                <a:effectLst/>
                <a:latin typeface="Calibri" panose="020F0502020204030204" pitchFamily="34" charset="0"/>
                <a:ea typeface="Calibri" panose="020F0502020204030204" pitchFamily="34" charset="0"/>
                <a:cs typeface="Times New Roman" panose="02020603050405020304" pitchFamily="18" charset="0"/>
              </a:rPr>
              <a:t>, the average use would be </a:t>
            </a:r>
            <a:r>
              <a:rPr lang="en-US" b="1" u="sng" dirty="0">
                <a:effectLst/>
                <a:latin typeface="Calibri" panose="020F0502020204030204" pitchFamily="34" charset="0"/>
                <a:ea typeface="Calibri" panose="020F0502020204030204" pitchFamily="34" charset="0"/>
                <a:cs typeface="Times New Roman" panose="02020603050405020304" pitchFamily="18" charset="0"/>
              </a:rPr>
              <a:t>558,700 gpd avg. </a:t>
            </a:r>
            <a:r>
              <a:rPr lang="en-US" b="1" dirty="0">
                <a:effectLst/>
                <a:latin typeface="Calibri" panose="020F0502020204030204" pitchFamily="34" charset="0"/>
                <a:ea typeface="Calibri" panose="020F0502020204030204" pitchFamily="34" charset="0"/>
                <a:cs typeface="Times New Roman" panose="02020603050405020304" pitchFamily="18" charset="0"/>
              </a:rPr>
              <a:t>This would be </a:t>
            </a:r>
            <a:r>
              <a:rPr lang="en-US" b="1" u="sng" dirty="0">
                <a:effectLst/>
                <a:latin typeface="Calibri" panose="020F0502020204030204" pitchFamily="34" charset="0"/>
                <a:ea typeface="Calibri" panose="020F0502020204030204" pitchFamily="34" charset="0"/>
                <a:cs typeface="Times New Roman" panose="02020603050405020304" pitchFamily="18" charset="0"/>
              </a:rPr>
              <a:t>insufficient</a:t>
            </a:r>
            <a:r>
              <a:rPr lang="en-US" b="1" dirty="0">
                <a:effectLst/>
                <a:latin typeface="Calibri" panose="020F0502020204030204" pitchFamily="34" charset="0"/>
                <a:ea typeface="Calibri" panose="020F0502020204030204" pitchFamily="34" charset="0"/>
                <a:cs typeface="Times New Roman" panose="02020603050405020304" pitchFamily="18" charset="0"/>
              </a:rPr>
              <a:t> to meet </a:t>
            </a:r>
            <a:r>
              <a:rPr lang="en-US" b="1" u="sng" dirty="0">
                <a:effectLst/>
                <a:latin typeface="Calibri" panose="020F0502020204030204" pitchFamily="34" charset="0"/>
                <a:ea typeface="Calibri" panose="020F0502020204030204" pitchFamily="34" charset="0"/>
                <a:cs typeface="Times New Roman" panose="02020603050405020304" pitchFamily="18" charset="0"/>
              </a:rPr>
              <a:t>existing drought demand</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u="sng" dirty="0">
                <a:effectLst/>
                <a:latin typeface="Calibri" panose="020F0502020204030204" pitchFamily="34" charset="0"/>
                <a:ea typeface="Calibri" panose="020F0502020204030204" pitchFamily="34" charset="0"/>
                <a:cs typeface="Times New Roman" panose="02020603050405020304" pitchFamily="18" charset="0"/>
              </a:rPr>
              <a:t>589,500 gpd avg, </a:t>
            </a:r>
            <a:r>
              <a:rPr lang="en-US" b="1" dirty="0">
                <a:effectLst/>
                <a:latin typeface="Calibri" panose="020F0502020204030204" pitchFamily="34" charset="0"/>
                <a:ea typeface="Calibri" panose="020F0502020204030204" pitchFamily="34" charset="0"/>
                <a:cs typeface="Times New Roman" panose="02020603050405020304" pitchFamily="18" charset="0"/>
              </a:rPr>
              <a:t>without water restrictions in place, or the </a:t>
            </a:r>
            <a:r>
              <a:rPr lang="en-US" b="1" u="sng" dirty="0">
                <a:effectLst/>
                <a:latin typeface="Calibri" panose="020F0502020204030204" pitchFamily="34" charset="0"/>
                <a:ea typeface="Calibri" panose="020F0502020204030204" pitchFamily="34" charset="0"/>
                <a:cs typeface="Times New Roman" panose="02020603050405020304" pitchFamily="18" charset="0"/>
              </a:rPr>
              <a:t>planned </a:t>
            </a:r>
            <a:r>
              <a:rPr lang="en-US" b="1" u="sng" dirty="0">
                <a:latin typeface="Calibri" panose="020F0502020204030204" pitchFamily="34" charset="0"/>
                <a:ea typeface="Calibri" panose="020F0502020204030204" pitchFamily="34" charset="0"/>
                <a:cs typeface="Times New Roman" panose="02020603050405020304" pitchFamily="18" charset="0"/>
              </a:rPr>
              <a:t>p</a:t>
            </a:r>
            <a:r>
              <a:rPr lang="en-US" b="1" u="sng" dirty="0">
                <a:effectLst/>
                <a:latin typeface="Calibri" panose="020F0502020204030204" pitchFamily="34" charset="0"/>
                <a:ea typeface="Calibri" panose="020F0502020204030204" pitchFamily="34" charset="0"/>
                <a:cs typeface="Times New Roman" panose="02020603050405020304" pitchFamily="18" charset="0"/>
              </a:rPr>
              <a:t>opulation of 6500</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u="sng" dirty="0">
                <a:effectLst/>
                <a:latin typeface="Calibri" panose="020F0502020204030204" pitchFamily="34" charset="0"/>
                <a:ea typeface="Calibri" panose="020F0502020204030204" pitchFamily="34" charset="0"/>
                <a:cs typeface="Times New Roman" panose="02020603050405020304" pitchFamily="18" charset="0"/>
              </a:rPr>
              <a:t>669,550 gpd avg</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2141D315-E21D-4662-9840-D32CAB6E40EF}"/>
              </a:ext>
            </a:extLst>
          </p:cNvPr>
          <p:cNvSpPr txBox="1"/>
          <p:nvPr/>
        </p:nvSpPr>
        <p:spPr>
          <a:xfrm>
            <a:off x="3254188" y="215153"/>
            <a:ext cx="6207982" cy="400110"/>
          </a:xfrm>
          <a:prstGeom prst="rect">
            <a:avLst/>
          </a:prstGeom>
          <a:noFill/>
        </p:spPr>
        <p:txBody>
          <a:bodyPr wrap="none" rtlCol="0">
            <a:spAutoFit/>
          </a:bodyPr>
          <a:lstStyle/>
          <a:p>
            <a:r>
              <a:rPr lang="en-US" sz="2000" b="1" dirty="0"/>
              <a:t>Water Supply Drought Yield Adjusted for Climate Change</a:t>
            </a:r>
          </a:p>
        </p:txBody>
      </p:sp>
    </p:spTree>
    <p:extLst>
      <p:ext uri="{BB962C8B-B14F-4D97-AF65-F5344CB8AC3E}">
        <p14:creationId xmlns:p14="http://schemas.microsoft.com/office/powerpoint/2010/main" val="365496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A5C48C-28F4-469D-B2D5-7FB61523C994}"/>
              </a:ext>
            </a:extLst>
          </p:cNvPr>
          <p:cNvSpPr txBox="1"/>
          <p:nvPr/>
        </p:nvSpPr>
        <p:spPr>
          <a:xfrm>
            <a:off x="2770095" y="1356763"/>
            <a:ext cx="6485886" cy="4439933"/>
          </a:xfrm>
          <a:prstGeom prst="rect">
            <a:avLst/>
          </a:prstGeom>
          <a:noFill/>
        </p:spPr>
        <p:txBody>
          <a:bodyPr wrap="square">
            <a:spAutoFit/>
          </a:bodyPr>
          <a:lstStyle/>
          <a:p>
            <a:pPr marL="0" marR="0">
              <a:lnSpc>
                <a:spcPct val="107000"/>
              </a:lnSpc>
              <a:spcBef>
                <a:spcPts val="0"/>
              </a:spcBef>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Under average climatic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conditions as a result of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climate change</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there should be an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adequate water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supply to serve the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existing town population of 5772</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During a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moderately severe drought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water restrictions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might be required.</a:t>
            </a:r>
          </a:p>
          <a:p>
            <a:pPr marL="0" marR="0">
              <a:lnSpc>
                <a:spcPct val="107000"/>
              </a:lnSpc>
              <a:spcBef>
                <a:spcPts val="0"/>
              </a:spcBef>
              <a:spcAft>
                <a:spcPts val="80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population of 6500</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voluntary water restrictions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may be required under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dry, below average, climatic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conditions and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mandatory water restrictions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likely will be required during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moderately severe droughts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The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water supply</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will be at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higher risk</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during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severe and extreme droughts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p>
        </p:txBody>
      </p:sp>
      <p:sp>
        <p:nvSpPr>
          <p:cNvPr id="4" name="TextBox 3">
            <a:extLst>
              <a:ext uri="{FF2B5EF4-FFF2-40B4-BE49-F238E27FC236}">
                <a16:creationId xmlns:a16="http://schemas.microsoft.com/office/drawing/2014/main" id="{D3F98C06-F316-4F46-9139-18495F55B74F}"/>
              </a:ext>
            </a:extLst>
          </p:cNvPr>
          <p:cNvSpPr txBox="1"/>
          <p:nvPr/>
        </p:nvSpPr>
        <p:spPr>
          <a:xfrm>
            <a:off x="2770094" y="484095"/>
            <a:ext cx="6207982" cy="707886"/>
          </a:xfrm>
          <a:prstGeom prst="rect">
            <a:avLst/>
          </a:prstGeom>
          <a:noFill/>
        </p:spPr>
        <p:txBody>
          <a:bodyPr wrap="none" rtlCol="0">
            <a:spAutoFit/>
          </a:bodyPr>
          <a:lstStyle/>
          <a:p>
            <a:pPr algn="ctr"/>
            <a:r>
              <a:rPr lang="en-US" sz="2000" b="1" dirty="0"/>
              <a:t>Water Supply Drought Yield Adjusted for Climate Change</a:t>
            </a:r>
          </a:p>
          <a:p>
            <a:pPr algn="ctr"/>
            <a:r>
              <a:rPr lang="en-US" sz="2000" b="1" dirty="0"/>
              <a:t>(Continued)</a:t>
            </a:r>
          </a:p>
        </p:txBody>
      </p:sp>
    </p:spTree>
    <p:extLst>
      <p:ext uri="{BB962C8B-B14F-4D97-AF65-F5344CB8AC3E}">
        <p14:creationId xmlns:p14="http://schemas.microsoft.com/office/powerpoint/2010/main" val="2364029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D70D2-8C63-41C4-B6C7-D2039FA8C349}"/>
              </a:ext>
            </a:extLst>
          </p:cNvPr>
          <p:cNvSpPr txBox="1"/>
          <p:nvPr/>
        </p:nvSpPr>
        <p:spPr>
          <a:xfrm>
            <a:off x="3048000" y="925815"/>
            <a:ext cx="6096000" cy="5659178"/>
          </a:xfrm>
          <a:prstGeom prst="rect">
            <a:avLst/>
          </a:prstGeom>
          <a:noFill/>
        </p:spPr>
        <p:txBody>
          <a:bodyPr wrap="square">
            <a:spAutoFit/>
          </a:bodyPr>
          <a:lstStyle/>
          <a:p>
            <a:pPr marL="0" marR="0" algn="ct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Recommendations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Careful monitoring of system production and periodic evaluations are needed to verify the effects of climate change on well yields, due to reduced recharge and increased well interference.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Additional biological surveys of Horsepen Branch (and Russell Branch) should be performed to better determine the degree of existing stream degradation in those watersheds and the additional effects of climate change.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     Groundwater exploration should be conducted in the Broad Run watershed, due to the excess watershed water balance capacity. Since the best existing wells are concentrated near the middle of town, this program should start as soon as possible, as high yielding wells are not guaranteed.</a:t>
            </a:r>
          </a:p>
          <a:p>
            <a:endParaRPr lang="en-US" b="1" dirty="0">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     The water balance in Dry Seneca Creek is favorable, however, past exploration efforts have been relatively unsuccessful in that watershed.</a:t>
            </a:r>
            <a:endParaRPr lang="en-US" dirty="0"/>
          </a:p>
        </p:txBody>
      </p:sp>
    </p:spTree>
    <p:extLst>
      <p:ext uri="{BB962C8B-B14F-4D97-AF65-F5344CB8AC3E}">
        <p14:creationId xmlns:p14="http://schemas.microsoft.com/office/powerpoint/2010/main" val="244138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0F2B4F-0A7F-4D0A-A31D-72137B994845}"/>
              </a:ext>
            </a:extLst>
          </p:cNvPr>
          <p:cNvSpPr txBox="1"/>
          <p:nvPr/>
        </p:nvSpPr>
        <p:spPr>
          <a:xfrm>
            <a:off x="932329" y="658259"/>
            <a:ext cx="10515600" cy="6709529"/>
          </a:xfrm>
          <a:prstGeom prst="rect">
            <a:avLst/>
          </a:prstGeom>
          <a:noFill/>
        </p:spPr>
        <p:txBody>
          <a:bodyPr wrap="square">
            <a:spAutoFit/>
          </a:bodyPr>
          <a:lstStyle/>
          <a:p>
            <a:r>
              <a:rPr lang="en-US" sz="1400" b="1" i="0" u="none" strike="noStrike" baseline="0" dirty="0">
                <a:solidFill>
                  <a:srgbClr val="000000"/>
                </a:solidFill>
                <a:latin typeface="Times New Roman" panose="02020603050405020304" pitchFamily="18" charset="0"/>
              </a:rPr>
              <a:t>Hammond, P.A.</a:t>
            </a:r>
            <a:r>
              <a:rPr lang="en-US" sz="1400" b="0" i="0" u="none" strike="noStrike" baseline="0" dirty="0">
                <a:solidFill>
                  <a:srgbClr val="000000"/>
                </a:solidFill>
                <a:latin typeface="Times New Roman" panose="02020603050405020304" pitchFamily="18" charset="0"/>
              </a:rPr>
              <a:t>, 1999, Project evaluation, Poolesville water supply. Maryland Department of the Environment, Water Supply Program, Baltimore, Maryland, October 22, 1999. 24 p. </a:t>
            </a:r>
          </a:p>
          <a:p>
            <a:r>
              <a:rPr lang="en-US" sz="1400" b="1" i="0" u="none" strike="noStrike" baseline="0" dirty="0">
                <a:solidFill>
                  <a:srgbClr val="000000"/>
                </a:solidFill>
                <a:latin typeface="Times New Roman" panose="02020603050405020304" pitchFamily="18" charset="0"/>
              </a:rPr>
              <a:t>Hammond, P.A.</a:t>
            </a:r>
            <a:r>
              <a:rPr lang="en-US" sz="1400" b="0" i="0" u="none" strike="noStrike" baseline="0" dirty="0">
                <a:solidFill>
                  <a:srgbClr val="000000"/>
                </a:solidFill>
                <a:latin typeface="Times New Roman" panose="02020603050405020304" pitchFamily="18" charset="0"/>
              </a:rPr>
              <a:t>, 2001, Project evaluation, Poolesville municipal wells. Maryland Department of the Environment, Water Supply Program, Baltimore, Maryland, October 16, 2001. 4 p </a:t>
            </a:r>
          </a:p>
          <a:p>
            <a:endParaRPr lang="en-US" sz="1400" b="1" i="0" u="none" strike="noStrike" baseline="0" dirty="0">
              <a:solidFill>
                <a:srgbClr val="000000"/>
              </a:solidFill>
              <a:latin typeface="Times New Roman" panose="02020603050405020304" pitchFamily="18" charset="0"/>
            </a:endParaRPr>
          </a:p>
          <a:p>
            <a:r>
              <a:rPr lang="en-US" sz="1400" b="1" i="0" u="none" strike="noStrike" baseline="0" dirty="0">
                <a:solidFill>
                  <a:srgbClr val="000000"/>
                </a:solidFill>
                <a:latin typeface="Times New Roman" panose="02020603050405020304" pitchFamily="18" charset="0"/>
              </a:rPr>
              <a:t>Ahmed, S.N., </a:t>
            </a:r>
            <a:r>
              <a:rPr lang="en-US" sz="1400" b="1" i="0" u="none" strike="noStrike" baseline="0" dirty="0" err="1">
                <a:solidFill>
                  <a:srgbClr val="000000"/>
                </a:solidFill>
                <a:latin typeface="Times New Roman" panose="02020603050405020304" pitchFamily="18" charset="0"/>
              </a:rPr>
              <a:t>Bencala</a:t>
            </a:r>
            <a:r>
              <a:rPr lang="en-US" sz="1400" b="1" i="0" u="none" strike="noStrike" baseline="0" dirty="0">
                <a:solidFill>
                  <a:srgbClr val="000000"/>
                </a:solidFill>
                <a:latin typeface="Times New Roman" panose="02020603050405020304" pitchFamily="18" charset="0"/>
              </a:rPr>
              <a:t>, K.R. and Schultz, C.L.</a:t>
            </a:r>
            <a:r>
              <a:rPr lang="en-US" sz="1400" b="0" i="0" u="none" strike="noStrike" baseline="0" dirty="0">
                <a:solidFill>
                  <a:srgbClr val="000000"/>
                </a:solidFill>
                <a:latin typeface="Times New Roman" panose="02020603050405020304" pitchFamily="18" charset="0"/>
              </a:rPr>
              <a:t>, 2013, 2010 Washington Metropolitan Area Water Supply Reliability Study. Part 2: Potential Impacts of Climate Change. </a:t>
            </a:r>
            <a:r>
              <a:rPr lang="en-US" sz="1400" b="0" i="0" u="none" strike="noStrike" baseline="0" dirty="0">
                <a:solidFill>
                  <a:srgbClr val="212121"/>
                </a:solidFill>
                <a:latin typeface="Times New Roman" panose="02020603050405020304" pitchFamily="18" charset="0"/>
              </a:rPr>
              <a:t>Interstate Commission on the Potomac River Basin. Publication number ICPRB 13-07</a:t>
            </a:r>
            <a:r>
              <a:rPr lang="en-US" sz="1800" b="0" i="0" u="none" strike="noStrike" baseline="0" dirty="0">
                <a:solidFill>
                  <a:srgbClr val="212121"/>
                </a:solidFill>
                <a:latin typeface="Times New Roman" panose="02020603050405020304" pitchFamily="18" charset="0"/>
              </a:rPr>
              <a:t>. </a:t>
            </a:r>
            <a:endParaRPr lang="en-US" sz="1400" b="1" i="0" u="none" strike="noStrike" baseline="0" dirty="0">
              <a:solidFill>
                <a:srgbClr val="000000"/>
              </a:solidFill>
              <a:latin typeface="Times New Roman" panose="02020603050405020304" pitchFamily="18" charset="0"/>
            </a:endParaRPr>
          </a:p>
          <a:p>
            <a:endParaRPr lang="en-US" sz="1400" b="1" i="0" u="none" strike="noStrike" baseline="0" dirty="0">
              <a:solidFill>
                <a:srgbClr val="000000"/>
              </a:solidFill>
              <a:latin typeface="Times New Roman" panose="02020603050405020304" pitchFamily="18" charset="0"/>
            </a:endParaRPr>
          </a:p>
          <a:p>
            <a:r>
              <a:rPr lang="en-US" sz="1400" b="1" i="0" u="none" strike="noStrike" baseline="0" dirty="0">
                <a:solidFill>
                  <a:srgbClr val="000000"/>
                </a:solidFill>
                <a:latin typeface="Times New Roman" panose="02020603050405020304" pitchFamily="18" charset="0"/>
              </a:rPr>
              <a:t>Hammond, P.A.</a:t>
            </a:r>
            <a:r>
              <a:rPr lang="en-US" sz="1400" b="0" i="0" u="none" strike="noStrike" baseline="0" dirty="0">
                <a:solidFill>
                  <a:srgbClr val="000000"/>
                </a:solidFill>
                <a:latin typeface="Times New Roman" panose="02020603050405020304" pitchFamily="18" charset="0"/>
              </a:rPr>
              <a:t>, 2018, Reliable yields of public water-supply wells in the fractured-rock aquifers of central Maryland, USA: Hydrogeology Journal, 26(1), pp.333-349. </a:t>
            </a:r>
            <a:r>
              <a:rPr lang="en-US" sz="1400" b="0" i="0" u="none" strike="noStrike" baseline="0" dirty="0">
                <a:solidFill>
                  <a:srgbClr val="0000FF"/>
                </a:solidFill>
                <a:latin typeface="Times New Roman" panose="02020603050405020304" pitchFamily="18" charset="0"/>
              </a:rPr>
              <a:t>https://doi.org/10.1007/s10040-017-1639-4 </a:t>
            </a:r>
          </a:p>
          <a:p>
            <a:endParaRPr lang="en-US" sz="1400" b="1" i="0" u="none" strike="noStrike" baseline="0" dirty="0">
              <a:solidFill>
                <a:srgbClr val="000000"/>
              </a:solidFill>
              <a:latin typeface="Times New Roman" panose="02020603050405020304" pitchFamily="18" charset="0"/>
            </a:endParaRPr>
          </a:p>
          <a:p>
            <a:r>
              <a:rPr lang="en-US" sz="1400" b="1" i="0" u="none" strike="noStrike" baseline="0" dirty="0">
                <a:solidFill>
                  <a:srgbClr val="000000"/>
                </a:solidFill>
                <a:latin typeface="Times New Roman" panose="02020603050405020304" pitchFamily="18" charset="0"/>
              </a:rPr>
              <a:t>S. S. </a:t>
            </a:r>
            <a:r>
              <a:rPr lang="en-US" sz="1400" b="1" i="0" u="none" strike="noStrike" baseline="0" dirty="0" err="1">
                <a:solidFill>
                  <a:srgbClr val="000000"/>
                </a:solidFill>
                <a:latin typeface="Times New Roman" panose="02020603050405020304" pitchFamily="18" charset="0"/>
              </a:rPr>
              <a:t>Papadopulos</a:t>
            </a:r>
            <a:r>
              <a:rPr lang="en-US" sz="1400" b="1" i="0" u="none" strike="noStrike" baseline="0" dirty="0">
                <a:solidFill>
                  <a:srgbClr val="000000"/>
                </a:solidFill>
                <a:latin typeface="Times New Roman" panose="02020603050405020304" pitchFamily="18" charset="0"/>
              </a:rPr>
              <a:t> &amp; Associates, Inc.</a:t>
            </a:r>
            <a:r>
              <a:rPr lang="en-US" sz="1400" b="0" i="0" u="none" strike="noStrike" baseline="0" dirty="0">
                <a:solidFill>
                  <a:srgbClr val="000000"/>
                </a:solidFill>
                <a:latin typeface="Times New Roman" panose="02020603050405020304" pitchFamily="18" charset="0"/>
              </a:rPr>
              <a:t>, 2021, Water supply evaluation, Town of Poolesville, Maryland. S. S. </a:t>
            </a:r>
            <a:r>
              <a:rPr lang="en-US" sz="1400" b="0" i="0" u="none" strike="noStrike" baseline="0" dirty="0" err="1">
                <a:solidFill>
                  <a:srgbClr val="000000"/>
                </a:solidFill>
                <a:latin typeface="Times New Roman" panose="02020603050405020304" pitchFamily="18" charset="0"/>
              </a:rPr>
              <a:t>Papadopulos</a:t>
            </a:r>
            <a:r>
              <a:rPr lang="en-US" sz="1400" b="0" i="0" u="none" strike="noStrike" baseline="0" dirty="0">
                <a:solidFill>
                  <a:srgbClr val="000000"/>
                </a:solidFill>
                <a:latin typeface="Times New Roman" panose="02020603050405020304" pitchFamily="18" charset="0"/>
              </a:rPr>
              <a:t> &amp; Associates, Inc., Rockville, Maryland. October 7, 2021. 27 p. </a:t>
            </a:r>
            <a:endParaRPr lang="en-US" sz="1400" b="1" i="0" u="none" strike="noStrike" baseline="0" dirty="0">
              <a:solidFill>
                <a:srgbClr val="000000"/>
              </a:solidFill>
              <a:latin typeface="Times New Roman" panose="02020603050405020304" pitchFamily="18" charset="0"/>
            </a:endParaRPr>
          </a:p>
          <a:p>
            <a:endParaRPr lang="en-US" sz="1600" b="1" u="sng" dirty="0">
              <a:latin typeface="Times New Roman" panose="02020603050405020304" pitchFamily="18" charset="0"/>
              <a:cs typeface="Times New Roman" panose="02020603050405020304" pitchFamily="18" charset="0"/>
            </a:endParaRPr>
          </a:p>
          <a:p>
            <a:r>
              <a:rPr lang="en-US" sz="1600" b="1" u="sng" dirty="0">
                <a:latin typeface="Times New Roman" panose="02020603050405020304" pitchFamily="18" charset="0"/>
                <a:cs typeface="Times New Roman" panose="02020603050405020304" pitchFamily="18" charset="0"/>
              </a:rPr>
              <a:t>Maryland Regional Fractured Rock Groundwater Study Reports</a:t>
            </a:r>
            <a:endParaRPr lang="en-US" sz="1600" b="1" i="0" u="sng" strike="noStrike" baseline="0" dirty="0">
              <a:solidFill>
                <a:srgbClr val="000000"/>
              </a:solidFill>
              <a:latin typeface="Times New Roman" panose="02020603050405020304" pitchFamily="18" charset="0"/>
              <a:cs typeface="Times New Roman" panose="02020603050405020304" pitchFamily="18" charset="0"/>
            </a:endParaRPr>
          </a:p>
          <a:p>
            <a:r>
              <a:rPr lang="en-US" sz="1400" b="1" i="0" u="none" strike="noStrike" baseline="0" dirty="0">
                <a:solidFill>
                  <a:srgbClr val="000000"/>
                </a:solidFill>
                <a:latin typeface="Times New Roman" panose="02020603050405020304" pitchFamily="18" charset="0"/>
                <a:hlinkClick r:id="rId2"/>
              </a:rPr>
              <a:t>https://mde.maryland.gov/programs/water/water_supply/Pages/Hydrogeologic%20Report.aspx</a:t>
            </a:r>
            <a:endParaRPr lang="en-US" sz="1400" b="1" i="0" u="none" strike="noStrike" baseline="0" dirty="0">
              <a:solidFill>
                <a:srgbClr val="000000"/>
              </a:solidFill>
              <a:latin typeface="Times New Roman" panose="02020603050405020304" pitchFamily="18" charset="0"/>
            </a:endParaRPr>
          </a:p>
          <a:p>
            <a:r>
              <a:rPr lang="en-US" sz="1400" b="1" i="0" u="none" strike="noStrike" baseline="0" dirty="0">
                <a:solidFill>
                  <a:srgbClr val="000000"/>
                </a:solidFill>
                <a:latin typeface="Times New Roman" panose="02020603050405020304" pitchFamily="18" charset="0"/>
              </a:rPr>
              <a:t>Hammond, P. A.</a:t>
            </a:r>
            <a:r>
              <a:rPr lang="en-US" sz="1400" b="0" i="0" u="none" strike="noStrike" baseline="0" dirty="0">
                <a:solidFill>
                  <a:srgbClr val="000000"/>
                </a:solidFill>
                <a:latin typeface="Times New Roman" panose="02020603050405020304" pitchFamily="18" charset="0"/>
              </a:rPr>
              <a:t>, 2021, Reliable drought yields of public supply wells in the fractured rock areas of central Maryland. Maryland Department of the Environment, Water Supply Program, Baltimore, Maryland. 142 p. </a:t>
            </a:r>
          </a:p>
          <a:p>
            <a:r>
              <a:rPr lang="en-US" sz="1400" b="1" i="0" u="none" strike="noStrike" baseline="0" dirty="0">
                <a:solidFill>
                  <a:srgbClr val="000000"/>
                </a:solidFill>
                <a:latin typeface="Times New Roman" panose="02020603050405020304" pitchFamily="18" charset="0"/>
              </a:rPr>
              <a:t>Hammond, P. A</a:t>
            </a:r>
            <a:r>
              <a:rPr lang="en-US" sz="1400" b="0" i="0" u="none" strike="noStrike" baseline="0" dirty="0">
                <a:solidFill>
                  <a:srgbClr val="000000"/>
                </a:solidFill>
                <a:latin typeface="Times New Roman" panose="02020603050405020304" pitchFamily="18" charset="0"/>
              </a:rPr>
              <a:t>., 2022, Impacts caused by groundwater withdrawals on streamflow, fisheries communities and aquatic habitat in the western Piedmont and Blue Ridge provinces of Maryland</a:t>
            </a:r>
            <a:r>
              <a:rPr lang="en-US" sz="1400" b="0" i="0" u="none" strike="noStrike" baseline="0" dirty="0">
                <a:solidFill>
                  <a:srgbClr val="FF0000"/>
                </a:solidFill>
                <a:latin typeface="Times New Roman" panose="02020603050405020304" pitchFamily="18" charset="0"/>
              </a:rPr>
              <a:t>. </a:t>
            </a:r>
            <a:r>
              <a:rPr lang="en-US" sz="1400" b="0" i="0" u="none" strike="noStrike" baseline="0" dirty="0">
                <a:solidFill>
                  <a:srgbClr val="000000"/>
                </a:solidFill>
                <a:latin typeface="Times New Roman" panose="02020603050405020304" pitchFamily="18" charset="0"/>
              </a:rPr>
              <a:t>Maryland Department of the Environment, Water Supply Program, Baltimore, Maryland. 59 p.</a:t>
            </a:r>
          </a:p>
          <a:p>
            <a:r>
              <a:rPr lang="en-US" sz="1400" b="1" i="0" u="none" strike="noStrike" baseline="0" dirty="0">
                <a:solidFill>
                  <a:srgbClr val="000000"/>
                </a:solidFill>
                <a:latin typeface="Times New Roman" panose="02020603050405020304" pitchFamily="18" charset="0"/>
              </a:rPr>
              <a:t>Hammond, P. A</a:t>
            </a:r>
            <a:r>
              <a:rPr lang="en-US" sz="1400" b="0" i="0" u="none" strike="noStrike" baseline="0" dirty="0">
                <a:solidFill>
                  <a:srgbClr val="000000"/>
                </a:solidFill>
                <a:latin typeface="Times New Roman" panose="02020603050405020304" pitchFamily="18" charset="0"/>
              </a:rPr>
              <a:t>., 2022,  I</a:t>
            </a:r>
            <a:r>
              <a:rPr lang="en-US" sz="1400" b="0" i="0" u="none" strike="noStrike" dirty="0">
                <a:solidFill>
                  <a:srgbClr val="000000"/>
                </a:solidFill>
                <a:latin typeface="Times New Roman" panose="02020603050405020304" pitchFamily="18" charset="0"/>
              </a:rPr>
              <a:t>nterference impacts caused by groundwater withdrawals from public water supply wells in the consolidated sedimentary rock aquifers of central Maryland.</a:t>
            </a:r>
            <a:r>
              <a:rPr lang="en-US" sz="1400" b="0" i="0" u="none" strike="noStrike" baseline="0" dirty="0">
                <a:solidFill>
                  <a:srgbClr val="000000"/>
                </a:solidFill>
                <a:latin typeface="Times New Roman" panose="02020603050405020304" pitchFamily="18" charset="0"/>
              </a:rPr>
              <a:t> Maryland Department of the Environment, Water Supply Program, Baltimore, Maryland. 72 p. </a:t>
            </a:r>
          </a:p>
          <a:p>
            <a:r>
              <a:rPr lang="en-US" sz="1400" b="1" i="0" u="none" strike="noStrike" baseline="0" dirty="0">
                <a:solidFill>
                  <a:srgbClr val="000000"/>
                </a:solidFill>
                <a:latin typeface="Times New Roman" panose="02020603050405020304" pitchFamily="18" charset="0"/>
              </a:rPr>
              <a:t>Hammond, P. A</a:t>
            </a:r>
            <a:r>
              <a:rPr lang="en-US" sz="1400" b="0" i="0" u="none" strike="noStrike" baseline="0" dirty="0">
                <a:solidFill>
                  <a:srgbClr val="000000"/>
                </a:solidFill>
                <a:latin typeface="Times New Roman" panose="02020603050405020304" pitchFamily="18" charset="0"/>
              </a:rPr>
              <a:t>., 2024, The effects of climate change on Maryland’s water supplies. Maryland Department of the Environment, Water Supply Program, Baltimore, Maryland. 84 p.</a:t>
            </a:r>
          </a:p>
          <a:p>
            <a:endParaRPr lang="en-US" sz="1400" dirty="0">
              <a:solidFill>
                <a:srgbClr val="000000"/>
              </a:solidFill>
              <a:latin typeface="Times New Roman" panose="02020603050405020304" pitchFamily="18" charset="0"/>
            </a:endParaRPr>
          </a:p>
          <a:p>
            <a:pPr algn="l"/>
            <a:r>
              <a:rPr lang="en-US" sz="1400" b="1" i="0" u="none" strike="noStrike" baseline="0" dirty="0">
                <a:solidFill>
                  <a:srgbClr val="000000"/>
                </a:solidFill>
                <a:latin typeface="Times New Roman" panose="02020603050405020304" pitchFamily="18" charset="0"/>
              </a:rPr>
              <a:t>Hammond, P. A</a:t>
            </a:r>
            <a:r>
              <a:rPr lang="en-US" sz="1400" b="0" i="0" u="none" strike="noStrike" baseline="0" dirty="0">
                <a:solidFill>
                  <a:srgbClr val="000000"/>
                </a:solidFill>
                <a:latin typeface="Times New Roman" panose="02020603050405020304" pitchFamily="18" charset="0"/>
              </a:rPr>
              <a:t>., 2024,</a:t>
            </a:r>
            <a:r>
              <a:rPr lang="en-US" sz="1400" i="0" u="none" strike="noStrike" baseline="0" dirty="0">
                <a:solidFill>
                  <a:srgbClr val="000000"/>
                </a:solidFill>
                <a:latin typeface="Times New Roman" panose="02020603050405020304" pitchFamily="18" charset="0"/>
              </a:rPr>
              <a:t> A study on the reliable drought yields of Poolesville’s public water supply wells, Montgomery county, Maryland. Montgomery Countryside Alliance, Poolesville, Maryland. 75 p.</a:t>
            </a:r>
          </a:p>
          <a:p>
            <a:endParaRPr lang="en-US" dirty="0">
              <a:solidFill>
                <a:srgbClr val="000000"/>
              </a:solidFill>
              <a:latin typeface="Times New Roman" panose="02020603050405020304" pitchFamily="18" charset="0"/>
            </a:endParaRPr>
          </a:p>
          <a:p>
            <a:endParaRPr lang="en-US" dirty="0"/>
          </a:p>
        </p:txBody>
      </p:sp>
      <p:sp>
        <p:nvSpPr>
          <p:cNvPr id="4" name="Title 3">
            <a:extLst>
              <a:ext uri="{FF2B5EF4-FFF2-40B4-BE49-F238E27FC236}">
                <a16:creationId xmlns:a16="http://schemas.microsoft.com/office/drawing/2014/main" id="{9A9E9A43-D2D1-45F4-AF2A-1CBE0B2F2105}"/>
              </a:ext>
            </a:extLst>
          </p:cNvPr>
          <p:cNvSpPr>
            <a:spLocks noGrp="1"/>
          </p:cNvSpPr>
          <p:nvPr>
            <p:ph type="title"/>
          </p:nvPr>
        </p:nvSpPr>
        <p:spPr>
          <a:xfrm>
            <a:off x="838200" y="365125"/>
            <a:ext cx="10515600" cy="163793"/>
          </a:xfrm>
        </p:spPr>
        <p:txBody>
          <a:bodyPr>
            <a:noAutofit/>
          </a:bodyPr>
          <a:lstStyle/>
          <a:p>
            <a:pPr algn="ctr"/>
            <a:r>
              <a:rPr lang="en-US" sz="2800" b="1" dirty="0"/>
              <a:t>Primary References</a:t>
            </a:r>
          </a:p>
        </p:txBody>
      </p:sp>
    </p:spTree>
    <p:extLst>
      <p:ext uri="{BB962C8B-B14F-4D97-AF65-F5344CB8AC3E}">
        <p14:creationId xmlns:p14="http://schemas.microsoft.com/office/powerpoint/2010/main" val="4073702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27C3E9-ADFC-4035-BFEA-DDAF73A1A642}"/>
              </a:ext>
            </a:extLst>
          </p:cNvPr>
          <p:cNvSpPr txBox="1"/>
          <p:nvPr/>
        </p:nvSpPr>
        <p:spPr>
          <a:xfrm>
            <a:off x="3908613" y="2680447"/>
            <a:ext cx="5837792" cy="646331"/>
          </a:xfrm>
          <a:prstGeom prst="rect">
            <a:avLst/>
          </a:prstGeom>
          <a:noFill/>
        </p:spPr>
        <p:txBody>
          <a:bodyPr wrap="square" rtlCol="0">
            <a:spAutoFit/>
          </a:bodyPr>
          <a:lstStyle/>
          <a:p>
            <a:r>
              <a:rPr lang="en-US" sz="3600" dirty="0"/>
              <a:t>Questions and Comments</a:t>
            </a:r>
          </a:p>
        </p:txBody>
      </p:sp>
    </p:spTree>
    <p:extLst>
      <p:ext uri="{BB962C8B-B14F-4D97-AF65-F5344CB8AC3E}">
        <p14:creationId xmlns:p14="http://schemas.microsoft.com/office/powerpoint/2010/main" val="250333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A1581B-DEFC-4A28-BB96-3537D00EDDB3}"/>
              </a:ext>
            </a:extLst>
          </p:cNvPr>
          <p:cNvSpPr txBox="1"/>
          <p:nvPr/>
        </p:nvSpPr>
        <p:spPr>
          <a:xfrm>
            <a:off x="2796988" y="1391037"/>
            <a:ext cx="6472518" cy="4832413"/>
          </a:xfrm>
          <a:prstGeom prst="rect">
            <a:avLst/>
          </a:prstGeom>
          <a:noFill/>
        </p:spPr>
        <p:txBody>
          <a:bodyPr wrap="square">
            <a:spAutoFit/>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In June 1999, I met with the town and made suggestions that increased the total yield of the system by more than 200,000 gpd, mainly by increasing the yield of well 2 from 20 gpm to 100 gpm, and increasing the pumping periods of the individual wells from 16 hr/d to 20</a:t>
            </a:r>
            <a:r>
              <a:rPr lang="en-US" b="1" dirty="0">
                <a:effectLst/>
                <a:latin typeface="Calibri" panose="020F0502020204030204" pitchFamily="34" charset="0"/>
                <a:ea typeface="Calibri" panose="020F0502020204030204" pitchFamily="34" charset="0"/>
                <a:cs typeface="Calibri" panose="020F0502020204030204" pitchFamily="34" charset="0"/>
              </a:rPr>
              <a:t>±</a:t>
            </a:r>
            <a:r>
              <a:rPr lang="en-US" b="1" dirty="0">
                <a:effectLst/>
                <a:latin typeface="Calibri" panose="020F0502020204030204" pitchFamily="34" charset="0"/>
                <a:ea typeface="Calibri" panose="020F0502020204030204" pitchFamily="34" charset="0"/>
                <a:cs typeface="Times New Roman" panose="02020603050405020304" pitchFamily="18" charset="0"/>
              </a:rPr>
              <a:t>hr/d.</a:t>
            </a: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Subsequent data suggested that the yields of wells 6 and 7 were over-estimated and damaged by excessive dewatering of upper reservoir units, substantially reducing their yields.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The town indicated that it only needed 480,000 gpd avg to meet existing water demand. Normally, this would result in a reduced appropriation, but, due to the increased system yield, the permit was nominally reduced to 550,000 gpd to meet existing demand and unspecified town growth.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With the additions of wells 9-14, the total of town’s water use appropriations was increased to the present 650,000 gpd/avg.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0E33796-0C11-447D-A416-2B74491D1203}"/>
              </a:ext>
            </a:extLst>
          </p:cNvPr>
          <p:cNvSpPr txBox="1"/>
          <p:nvPr/>
        </p:nvSpPr>
        <p:spPr>
          <a:xfrm>
            <a:off x="3447886" y="519953"/>
            <a:ext cx="4450770" cy="707886"/>
          </a:xfrm>
          <a:prstGeom prst="rect">
            <a:avLst/>
          </a:prstGeom>
          <a:noFill/>
        </p:spPr>
        <p:txBody>
          <a:bodyPr wrap="none" rtlCol="0">
            <a:spAutoFit/>
          </a:bodyPr>
          <a:lstStyle/>
          <a:p>
            <a:pPr algn="ctr"/>
            <a:r>
              <a:rPr lang="en-US" sz="2000" b="1" dirty="0"/>
              <a:t>Poolesville Water Supply System History</a:t>
            </a:r>
          </a:p>
          <a:p>
            <a:pPr algn="ctr"/>
            <a:r>
              <a:rPr lang="en-US" sz="2000" b="1" dirty="0"/>
              <a:t>(continued)</a:t>
            </a:r>
          </a:p>
        </p:txBody>
      </p:sp>
    </p:spTree>
    <p:extLst>
      <p:ext uri="{BB962C8B-B14F-4D97-AF65-F5344CB8AC3E}">
        <p14:creationId xmlns:p14="http://schemas.microsoft.com/office/powerpoint/2010/main" val="51287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7DB5-79B2-4FEE-A586-EB3F6958DB96}"/>
              </a:ext>
            </a:extLst>
          </p:cNvPr>
          <p:cNvSpPr>
            <a:spLocks noGrp="1"/>
          </p:cNvSpPr>
          <p:nvPr>
            <p:ph type="title"/>
          </p:nvPr>
        </p:nvSpPr>
        <p:spPr>
          <a:xfrm>
            <a:off x="839788" y="457200"/>
            <a:ext cx="3932237" cy="571499"/>
          </a:xfrm>
        </p:spPr>
        <p:txBody>
          <a:bodyPr>
            <a:normAutofit fontScale="90000"/>
          </a:bodyPr>
          <a:lstStyle/>
          <a:p>
            <a:pPr marL="0" marR="0" algn="ctr">
              <a:lnSpc>
                <a:spcPct val="107000"/>
              </a:lnSpc>
              <a:spcBef>
                <a:spcPts val="0"/>
              </a:spcBef>
              <a:spcAft>
                <a:spcPts val="800"/>
              </a:spcAft>
            </a:pP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Poolesville’s withdrawals</a:t>
            </a:r>
            <a:br>
              <a:rPr lang="en-US" sz="2000" b="1"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alibri" panose="020F0502020204030204" pitchFamily="34" charset="0"/>
                <a:ea typeface="Calibri" panose="020F0502020204030204" pitchFamily="34" charset="0"/>
                <a:cs typeface="Times New Roman" panose="02020603050405020304" pitchFamily="18" charset="0"/>
              </a:rPr>
              <a:t>Interference Impacts</a:t>
            </a:r>
            <a:endParaRPr lang="en-US" sz="2000" b="1" dirty="0"/>
          </a:p>
        </p:txBody>
      </p:sp>
      <p:sp>
        <p:nvSpPr>
          <p:cNvPr id="4" name="Text Placeholder 3">
            <a:extLst>
              <a:ext uri="{FF2B5EF4-FFF2-40B4-BE49-F238E27FC236}">
                <a16:creationId xmlns:a16="http://schemas.microsoft.com/office/drawing/2014/main" id="{6D642B0D-0186-4237-9EB7-4DEE6939853F}"/>
              </a:ext>
            </a:extLst>
          </p:cNvPr>
          <p:cNvSpPr>
            <a:spLocks noGrp="1"/>
          </p:cNvSpPr>
          <p:nvPr>
            <p:ph type="body" sz="half" idx="2"/>
          </p:nvPr>
        </p:nvSpPr>
        <p:spPr>
          <a:xfrm>
            <a:off x="839788" y="1028699"/>
            <a:ext cx="4237037" cy="5438775"/>
          </a:xfrm>
        </p:spPr>
        <p:txBody>
          <a:bodyPr>
            <a:normAutofit fontScale="92500" lnSpcReduction="20000"/>
          </a:bodyPr>
          <a:lstStyle/>
          <a:p>
            <a:pPr marL="0" marR="0" indent="457200">
              <a:lnSpc>
                <a:spcPct val="115000"/>
              </a:lnSpc>
              <a:spcBef>
                <a:spcPts val="0"/>
              </a:spcBef>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The first potential interference impacts to private wells due to Poolesville’s municipal withdrawals occurred in 1973, when 10-15 private wells were impacted after completion of the third town well and the State directed replacement of those wells by the town. </a:t>
            </a:r>
          </a:p>
          <a:p>
            <a:pPr marL="0" marR="0" indent="457200">
              <a:lnSpc>
                <a:spcPct val="115000"/>
              </a:lnSpc>
              <a:spcBef>
                <a:spcPts val="0"/>
              </a:spcBef>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Multi-well tests of wells 4 and 5 (including monitoring of private wells) were conducted indicating impacts to nearby wells may occur, so those homeowners were given the option of being hooked up to the public system.</a:t>
            </a:r>
          </a:p>
          <a:p>
            <a:pPr marL="0" marR="0" indent="457200">
              <a:lnSpc>
                <a:spcPct val="115000"/>
              </a:lnSpc>
              <a:spcBef>
                <a:spcPts val="0"/>
              </a:spcBef>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 Multi-well tests of wells 6, 7 and 8 were conducted, but there is no known record that use from those wells impacted private wells.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In 1999, a multi-well test was conducted on a proposed municipal well at the Bachelor’s Purchase property. Drawdowns in nine observation wells along Hughes Road varied from 2 to 12 feet, and a 10</a:t>
            </a:r>
            <a:r>
              <a:rPr lang="en-US" sz="1600" b="1"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600" b="1" dirty="0">
                <a:effectLst/>
                <a:latin typeface="Calibri" panose="020F0502020204030204" pitchFamily="34" charset="0"/>
                <a:ea typeface="Calibri" panose="020F0502020204030204" pitchFamily="34" charset="0"/>
                <a:cs typeface="Calibri" panose="020F0502020204030204" pitchFamily="34" charset="0"/>
              </a:rPr>
              <a:t> well went dry, with 23 feet of drawdown. The town abandoned the project due to a low well yield and the potential impacts to  nearby house wells.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0" name="Content Placeholder 9">
            <a:extLst>
              <a:ext uri="{FF2B5EF4-FFF2-40B4-BE49-F238E27FC236}">
                <a16:creationId xmlns:a16="http://schemas.microsoft.com/office/drawing/2014/main" id="{33E1E6A7-5504-4B96-BC91-90E45BE388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6213" y="439959"/>
            <a:ext cx="4579937" cy="5923486"/>
          </a:xfrm>
          <a:ln>
            <a:solidFill>
              <a:schemeClr val="tx1"/>
            </a:solidFill>
          </a:ln>
        </p:spPr>
      </p:pic>
    </p:spTree>
    <p:extLst>
      <p:ext uri="{BB962C8B-B14F-4D97-AF65-F5344CB8AC3E}">
        <p14:creationId xmlns:p14="http://schemas.microsoft.com/office/powerpoint/2010/main" val="109959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1249-68B4-4377-B645-AD7C75CBB680}"/>
              </a:ext>
            </a:extLst>
          </p:cNvPr>
          <p:cNvSpPr>
            <a:spLocks noGrp="1"/>
          </p:cNvSpPr>
          <p:nvPr>
            <p:ph type="title"/>
          </p:nvPr>
        </p:nvSpPr>
        <p:spPr>
          <a:xfrm>
            <a:off x="4058117" y="304800"/>
            <a:ext cx="4512142" cy="447675"/>
          </a:xfrm>
        </p:spPr>
        <p:txBody>
          <a:bodyPr>
            <a:noAutofit/>
          </a:bodyPr>
          <a:lstStyle/>
          <a:p>
            <a:pPr algn="ctr"/>
            <a:r>
              <a:rPr lang="en-US" sz="2400" b="1" dirty="0">
                <a:latin typeface="+mn-lt"/>
              </a:rPr>
              <a:t>Interference Impacts Wells 9 &amp; 10</a:t>
            </a:r>
          </a:p>
        </p:txBody>
      </p:sp>
      <p:pic>
        <p:nvPicPr>
          <p:cNvPr id="6" name="Content Placeholder 5">
            <a:extLst>
              <a:ext uri="{FF2B5EF4-FFF2-40B4-BE49-F238E27FC236}">
                <a16:creationId xmlns:a16="http://schemas.microsoft.com/office/drawing/2014/main" id="{FA892003-FCFD-4623-BAC0-ED33D6EF1D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7909" y="1370295"/>
            <a:ext cx="6435857" cy="4117410"/>
          </a:xfrm>
        </p:spPr>
      </p:pic>
      <p:sp>
        <p:nvSpPr>
          <p:cNvPr id="4" name="Text Placeholder 3">
            <a:extLst>
              <a:ext uri="{FF2B5EF4-FFF2-40B4-BE49-F238E27FC236}">
                <a16:creationId xmlns:a16="http://schemas.microsoft.com/office/drawing/2014/main" id="{01B573E0-26F7-431E-9E01-0E962B14F5B3}"/>
              </a:ext>
            </a:extLst>
          </p:cNvPr>
          <p:cNvSpPr>
            <a:spLocks noGrp="1"/>
          </p:cNvSpPr>
          <p:nvPr>
            <p:ph type="body" sz="half" idx="2"/>
          </p:nvPr>
        </p:nvSpPr>
        <p:spPr>
          <a:xfrm>
            <a:off x="216516" y="1218639"/>
            <a:ext cx="4986375" cy="5495925"/>
          </a:xfrm>
        </p:spPr>
        <p:txBody>
          <a:bodyPr>
            <a:noAutofit/>
          </a:bodyPr>
          <a:lstStyle/>
          <a:p>
            <a:pPr marL="0" marR="0" indent="457200" algn="just">
              <a:lnSpc>
                <a:spcPct val="115000"/>
              </a:lnSpc>
              <a:spcBef>
                <a:spcPts val="0"/>
              </a:spcBef>
              <a:spcAft>
                <a:spcPts val="8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Multi-well aquifer tests were performed on Poolesville wells 9 and 10 in 2001, under average climatic conditions. Six domestic wells within ¼ mile of wells 9 and 10 were replaced by the town and public water was supplied to a nursery.</a:t>
            </a:r>
          </a:p>
          <a:p>
            <a:pPr marL="0" marR="0" indent="457200" algn="just">
              <a:lnSpc>
                <a:spcPct val="115000"/>
              </a:lnSpc>
              <a:spcBef>
                <a:spcPts val="0"/>
              </a:spcBef>
              <a:spcAft>
                <a:spcPts val="8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 Monthly water level monitoring, as shown on this graph, was required for four domestic wells and the inactive Bachelor’s Purchase well to see if impacts would occur in the Sugarland Forest community, about one mile south of town wells 9 &amp; 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8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In August 2007, MDE received complaints that five house wells in the Sugarland Forest community had problems associated with low water pressure, turbidity or dry wells. </a:t>
            </a:r>
          </a:p>
          <a:p>
            <a:pPr marL="0" marR="0" indent="457200">
              <a:lnSpc>
                <a:spcPct val="115000"/>
              </a:lnSpc>
              <a:spcBef>
                <a:spcPts val="0"/>
              </a:spcBef>
              <a:spcAft>
                <a:spcPts val="8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MDE investigated and determined the impacts were due to withdrawals from Poolesville’s wells 9 and 10, and the nearby Poolesville Golf Course irrigation well. The town and golf course paid for deep wells to replace the relatively shallow Sugarland Forest private wells.</a:t>
            </a:r>
          </a:p>
          <a:p>
            <a:pPr marL="0" marR="0" indent="457200">
              <a:lnSpc>
                <a:spcPct val="115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After multi-well aquifer tests of wells 12 and 13, MDE identified properties requiring immediate replacement wells and those requiring long-term water level monitoring and possible well replacements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400" dirty="0"/>
          </a:p>
        </p:txBody>
      </p:sp>
    </p:spTree>
    <p:extLst>
      <p:ext uri="{BB962C8B-B14F-4D97-AF65-F5344CB8AC3E}">
        <p14:creationId xmlns:p14="http://schemas.microsoft.com/office/powerpoint/2010/main" val="400036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82AA-297F-4D88-9993-775D3593550E}"/>
              </a:ext>
            </a:extLst>
          </p:cNvPr>
          <p:cNvSpPr>
            <a:spLocks noGrp="1"/>
          </p:cNvSpPr>
          <p:nvPr>
            <p:ph type="title"/>
          </p:nvPr>
        </p:nvSpPr>
        <p:spPr>
          <a:xfrm>
            <a:off x="2453434" y="243167"/>
            <a:ext cx="7569107" cy="342900"/>
          </a:xfrm>
        </p:spPr>
        <p:txBody>
          <a:bodyPr>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200" b="1" dirty="0">
                <a:effectLst/>
                <a:latin typeface="Calibri" panose="020F0502020204030204" pitchFamily="34" charset="0"/>
                <a:ea typeface="Calibri" panose="020F0502020204030204" pitchFamily="34" charset="0"/>
                <a:cs typeface="Times New Roman" panose="02020603050405020304" pitchFamily="18" charset="0"/>
              </a:rPr>
              <a:t>Impacts to streamflow, fisheries communities and aquatic habitat</a:t>
            </a:r>
            <a:endParaRPr lang="en-US" sz="2200" dirty="0"/>
          </a:p>
        </p:txBody>
      </p:sp>
      <p:pic>
        <p:nvPicPr>
          <p:cNvPr id="6" name="Content Placeholder 5">
            <a:extLst>
              <a:ext uri="{FF2B5EF4-FFF2-40B4-BE49-F238E27FC236}">
                <a16:creationId xmlns:a16="http://schemas.microsoft.com/office/drawing/2014/main" id="{60BB5720-9E78-486E-8B6F-4C3E45E676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3620" y="1084730"/>
            <a:ext cx="6296850" cy="5091953"/>
          </a:xfrm>
        </p:spPr>
      </p:pic>
      <p:sp>
        <p:nvSpPr>
          <p:cNvPr id="4" name="Text Placeholder 3">
            <a:extLst>
              <a:ext uri="{FF2B5EF4-FFF2-40B4-BE49-F238E27FC236}">
                <a16:creationId xmlns:a16="http://schemas.microsoft.com/office/drawing/2014/main" id="{20B315B1-7E15-4E39-8A0B-EA97CEF2FEE0}"/>
              </a:ext>
            </a:extLst>
          </p:cNvPr>
          <p:cNvSpPr>
            <a:spLocks noGrp="1"/>
          </p:cNvSpPr>
          <p:nvPr>
            <p:ph type="body" sz="half" idx="2"/>
          </p:nvPr>
        </p:nvSpPr>
        <p:spPr>
          <a:xfrm>
            <a:off x="628650" y="995082"/>
            <a:ext cx="4286250" cy="5468471"/>
          </a:xfrm>
        </p:spPr>
        <p:txBody>
          <a:bodyPr>
            <a:normAutofit lnSpcReduction="10000"/>
          </a:bodyPr>
          <a:lstStyle/>
          <a:p>
            <a:pPr marL="0" marR="0">
              <a:lnSpc>
                <a:spcPct val="115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In 1999, the water balance for the Horsepen Branch watershed indicated the town had an over-allocation of 155,700 gpd avg under its permit of 293,000 gpd avg. (recent use is only a maximum of 185,000 gpd avg).</a:t>
            </a:r>
            <a:br>
              <a:rPr lang="en-US" sz="1400" b="1" dirty="0">
                <a:effectLst/>
                <a:latin typeface="Calibri" panose="020F0502020204030204" pitchFamily="34" charset="0"/>
                <a:ea typeface="Calibri" panose="020F0502020204030204" pitchFamily="34" charset="0"/>
                <a:cs typeface="Times New Roman" panose="02020603050405020304" pitchFamily="18" charset="0"/>
              </a:rPr>
            </a:br>
            <a:br>
              <a:rPr lang="en-US" sz="1400" b="1" dirty="0">
                <a:effectLst/>
                <a:latin typeface="Calibri" panose="020F0502020204030204" pitchFamily="34" charset="0"/>
                <a:ea typeface="Calibri" panose="020F0502020204030204" pitchFamily="34" charset="0"/>
                <a:cs typeface="Times New Roman" panose="02020603050405020304" pitchFamily="18" charset="0"/>
              </a:rPr>
            </a:br>
            <a:r>
              <a:rPr lang="en-US" sz="1400" b="1" dirty="0">
                <a:effectLst/>
                <a:latin typeface="Calibri" panose="020F0502020204030204" pitchFamily="34" charset="0"/>
                <a:ea typeface="Calibri" panose="020F0502020204030204" pitchFamily="34" charset="0"/>
                <a:cs typeface="Times New Roman" panose="02020603050405020304" pitchFamily="18" charset="0"/>
              </a:rPr>
              <a:t>     MDE notified the town on 11 May 1999 that it was allowed to over-appropriate water in the watershed to meet existing demand, as long as it caused no unreasonable impacts.</a:t>
            </a:r>
          </a:p>
          <a:p>
            <a:pPr marL="0" marR="0">
              <a:lnSpc>
                <a:spcPct val="115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Horsepen Branch Site A is the most upstream MBSS site in the watershed (D.A., 774 ac) and is severely impaired (BIBI-1.50-Benthics, FIBI-1.0-Fish). Scores at or above 3.0 are considered to be unimpaired. Flows appear the have been reduced by more than 50% due to Poolesville’s withdrawals on the sample date (7/9/2008, a climatically  above average year).</a:t>
            </a:r>
          </a:p>
          <a:p>
            <a:pPr marL="0" marR="0">
              <a:lnSpc>
                <a:spcPct val="115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The stream could be restored by using excess water balance capacity and additional wells in the Dry Seneca Creek and Broad Run watersheds. That should be sufficient to supply existing demand, and depending on well yields, future growth.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1672324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35BF82-17CB-4A4B-8CD9-21B0C754017A}"/>
              </a:ext>
            </a:extLst>
          </p:cNvPr>
          <p:cNvSpPr txBox="1"/>
          <p:nvPr/>
        </p:nvSpPr>
        <p:spPr>
          <a:xfrm>
            <a:off x="2393577" y="524170"/>
            <a:ext cx="7682753" cy="5572166"/>
          </a:xfrm>
          <a:prstGeom prst="rect">
            <a:avLst/>
          </a:prstGeom>
          <a:noFill/>
        </p:spPr>
        <p:txBody>
          <a:bodyPr wrap="square">
            <a:sp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The Effects of Climate Change on</a:t>
            </a:r>
            <a:br>
              <a:rPr lang="en-US" sz="2000" b="1"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 Poolesville’s Public Water Supply</a:t>
            </a:r>
          </a:p>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Water Demand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rPr>
              <a:t>Estimated average annual demand is </a:t>
            </a:r>
            <a:r>
              <a:rPr lang="en-US" sz="1800" b="1" u="sng" dirty="0">
                <a:effectLst/>
                <a:latin typeface="Calibri" panose="020F0502020204030204" pitchFamily="34" charset="0"/>
                <a:ea typeface="Calibri" panose="020F0502020204030204" pitchFamily="34" charset="0"/>
              </a:rPr>
              <a:t>669,550 gpd avg </a:t>
            </a:r>
          </a:p>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rPr>
              <a:t>for a</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rPr>
              <a:t> grow-out population of </a:t>
            </a:r>
            <a:r>
              <a:rPr lang="en-US" sz="1800" b="1" u="sng" dirty="0">
                <a:effectLst/>
                <a:latin typeface="Calibri" panose="020F0502020204030204" pitchFamily="34" charset="0"/>
                <a:ea typeface="Calibri" panose="020F0502020204030204" pitchFamily="34" charset="0"/>
              </a:rPr>
              <a:t>6500</a:t>
            </a:r>
            <a:r>
              <a:rPr lang="en-US" sz="1800" b="1" dirty="0">
                <a:effectLst/>
                <a:latin typeface="Calibri" panose="020F0502020204030204" pitchFamily="34" charset="0"/>
                <a:ea typeface="Calibri" panose="020F0502020204030204" pitchFamily="34" charset="0"/>
              </a:rPr>
              <a:t>. </a:t>
            </a:r>
          </a:p>
          <a:p>
            <a:pPr marL="0" marR="0" algn="ctr">
              <a:spcBef>
                <a:spcPts val="0"/>
              </a:spcBef>
              <a:spcAft>
                <a:spcPts val="0"/>
              </a:spcAft>
            </a:pPr>
            <a:r>
              <a:rPr lang="en-US" sz="1800" b="1" dirty="0">
                <a:solidFill>
                  <a:schemeClr val="accent2">
                    <a:lumMod val="75000"/>
                  </a:schemeClr>
                </a:solidFill>
                <a:effectLst/>
                <a:latin typeface="Calibri" panose="020F0502020204030204" pitchFamily="34" charset="0"/>
                <a:ea typeface="Calibri" panose="020F0502020204030204" pitchFamily="34" charset="0"/>
              </a:rPr>
              <a:t>Average reported use 2018-2023 = 530,942 gpd avg</a:t>
            </a:r>
            <a:br>
              <a:rPr lang="en-US" sz="1800" b="1" dirty="0">
                <a:solidFill>
                  <a:schemeClr val="accent2">
                    <a:lumMod val="75000"/>
                  </a:schemeClr>
                </a:solidFill>
                <a:effectLst/>
                <a:latin typeface="Calibri" panose="020F0502020204030204" pitchFamily="34" charset="0"/>
                <a:ea typeface="Calibri" panose="020F0502020204030204" pitchFamily="34" charset="0"/>
              </a:rPr>
            </a:br>
            <a:r>
              <a:rPr lang="en-US" sz="1800" b="1" dirty="0">
                <a:solidFill>
                  <a:schemeClr val="accent2">
                    <a:lumMod val="75000"/>
                  </a:schemeClr>
                </a:solidFill>
                <a:effectLst/>
                <a:latin typeface="Calibri" panose="020F0502020204030204" pitchFamily="34" charset="0"/>
                <a:ea typeface="Calibri" panose="020F0502020204030204" pitchFamily="34" charset="0"/>
              </a:rPr>
              <a:t>Existing population = 5772</a:t>
            </a:r>
          </a:p>
          <a:p>
            <a:pPr marL="0" marR="0" algn="ctr">
              <a:spcBef>
                <a:spcPts val="0"/>
              </a:spcBef>
              <a:spcAft>
                <a:spcPts val="0"/>
              </a:spcAft>
            </a:pPr>
            <a:r>
              <a:rPr lang="en-US" b="1" dirty="0">
                <a:solidFill>
                  <a:schemeClr val="accent2">
                    <a:lumMod val="75000"/>
                  </a:schemeClr>
                </a:solidFill>
                <a:latin typeface="Calibri" panose="020F0502020204030204" pitchFamily="34" charset="0"/>
                <a:ea typeface="Calibri" panose="020F0502020204030204" pitchFamily="34" charset="0"/>
              </a:rPr>
              <a:t>O</a:t>
            </a:r>
            <a:r>
              <a:rPr lang="en-US" sz="1800" b="1" dirty="0">
                <a:solidFill>
                  <a:schemeClr val="accent2">
                    <a:lumMod val="75000"/>
                  </a:schemeClr>
                </a:solidFill>
                <a:effectLst/>
                <a:latin typeface="Calibri" panose="020F0502020204030204" pitchFamily="34" charset="0"/>
                <a:ea typeface="Calibri" panose="020F0502020204030204" pitchFamily="34" charset="0"/>
              </a:rPr>
              <a:t>ccupancy rate was 97%</a:t>
            </a:r>
          </a:p>
          <a:p>
            <a:pPr marL="0" marR="0" algn="ctr">
              <a:spcBef>
                <a:spcPts val="0"/>
              </a:spcBef>
              <a:spcAft>
                <a:spcPts val="0"/>
              </a:spcAft>
            </a:pPr>
            <a:r>
              <a:rPr lang="en-US" sz="1800" b="1" dirty="0">
                <a:solidFill>
                  <a:schemeClr val="accent2">
                    <a:lumMod val="75000"/>
                  </a:schemeClr>
                </a:solidFill>
                <a:effectLst/>
                <a:latin typeface="Calibri" panose="020F0502020204030204" pitchFamily="34" charset="0"/>
                <a:ea typeface="Calibri" panose="020F0502020204030204" pitchFamily="34" charset="0"/>
              </a:rPr>
              <a:t>Added are 728 people at 100 </a:t>
            </a:r>
            <a:r>
              <a:rPr lang="en-US" sz="1800" b="1" dirty="0" err="1">
                <a:solidFill>
                  <a:schemeClr val="accent2">
                    <a:lumMod val="75000"/>
                  </a:schemeClr>
                </a:solidFill>
                <a:effectLst/>
                <a:latin typeface="Calibri" panose="020F0502020204030204" pitchFamily="34" charset="0"/>
                <a:ea typeface="Calibri" panose="020F0502020204030204" pitchFamily="34" charset="0"/>
              </a:rPr>
              <a:t>gpcd</a:t>
            </a:r>
            <a:r>
              <a:rPr lang="en-US" sz="1800" b="1" dirty="0">
                <a:solidFill>
                  <a:schemeClr val="accent2">
                    <a:lumMod val="75000"/>
                  </a:schemeClr>
                </a:solidFill>
                <a:effectLst/>
                <a:latin typeface="Calibri" panose="020F0502020204030204" pitchFamily="34" charset="0"/>
                <a:ea typeface="Calibri" panose="020F0502020204030204" pitchFamily="34" charset="0"/>
              </a:rPr>
              <a:t>,</a:t>
            </a:r>
            <a:endParaRPr lang="en-US" b="1" dirty="0">
              <a:solidFill>
                <a:schemeClr val="accent2">
                  <a:lumMod val="75000"/>
                </a:schemeClr>
              </a:solidFill>
              <a:latin typeface="Calibri" panose="020F0502020204030204" pitchFamily="34" charset="0"/>
              <a:ea typeface="Calibri" panose="020F0502020204030204" pitchFamily="34" charset="0"/>
            </a:endParaRPr>
          </a:p>
          <a:p>
            <a:pPr marL="0" marR="0" algn="ctr">
              <a:spcBef>
                <a:spcPts val="0"/>
              </a:spcBef>
              <a:spcAft>
                <a:spcPts val="0"/>
              </a:spcAft>
            </a:pPr>
            <a:r>
              <a:rPr lang="en-US" sz="1800" b="1" dirty="0">
                <a:solidFill>
                  <a:schemeClr val="accent2">
                    <a:lumMod val="75000"/>
                  </a:schemeClr>
                </a:solidFill>
                <a:effectLst/>
                <a:latin typeface="Calibri" panose="020F0502020204030204" pitchFamily="34" charset="0"/>
                <a:ea typeface="Calibri" panose="020F0502020204030204" pitchFamily="34" charset="0"/>
              </a:rPr>
              <a:t>10% for drought and</a:t>
            </a:r>
          </a:p>
          <a:p>
            <a:pPr marL="0" marR="0" algn="ctr">
              <a:spcBef>
                <a:spcPts val="0"/>
              </a:spcBef>
              <a:spcAft>
                <a:spcPts val="0"/>
              </a:spcAft>
            </a:pPr>
            <a:r>
              <a:rPr lang="en-US" sz="1800" b="1" dirty="0">
                <a:solidFill>
                  <a:schemeClr val="accent2">
                    <a:lumMod val="75000"/>
                  </a:schemeClr>
                </a:solidFill>
                <a:effectLst/>
                <a:latin typeface="Calibri" panose="020F0502020204030204" pitchFamily="34" charset="0"/>
                <a:ea typeface="Calibri" panose="020F0502020204030204" pitchFamily="34" charset="0"/>
              </a:rPr>
              <a:t>5434 gpd avg for 30 days at 100 °F</a:t>
            </a:r>
          </a:p>
          <a:p>
            <a:pPr marL="0" marR="0" algn="ctr">
              <a:spcBef>
                <a:spcPts val="0"/>
              </a:spcBef>
              <a:spcAft>
                <a:spcPts val="0"/>
              </a:spcAft>
            </a:pPr>
            <a:endParaRPr lang="en-US" sz="1800" b="1" dirty="0">
              <a:solidFill>
                <a:schemeClr val="accent2">
                  <a:lumMod val="75000"/>
                </a:schemeClr>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rPr>
              <a:t>Maximum monthly demand is </a:t>
            </a:r>
            <a:r>
              <a:rPr lang="en-US" sz="1800" b="1" u="sng" dirty="0">
                <a:effectLst/>
                <a:latin typeface="Calibri" panose="020F0502020204030204" pitchFamily="34" charset="0"/>
                <a:ea typeface="Calibri" panose="020F0502020204030204" pitchFamily="34" charset="0"/>
              </a:rPr>
              <a:t>1,003,484 gpd max</a:t>
            </a:r>
          </a:p>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rPr>
              <a:t> (max/avg ratio of </a:t>
            </a:r>
            <a:r>
              <a:rPr lang="en-US" sz="1800" b="1" u="sng" dirty="0">
                <a:effectLst/>
                <a:latin typeface="Calibri" panose="020F0502020204030204" pitchFamily="34" charset="0"/>
                <a:ea typeface="Calibri" panose="020F0502020204030204" pitchFamily="34" charset="0"/>
              </a:rPr>
              <a:t>1.5:1</a:t>
            </a:r>
            <a:r>
              <a:rPr lang="en-US" sz="1800" b="1" dirty="0">
                <a:effectLst/>
                <a:latin typeface="Calibri" panose="020F0502020204030204" pitchFamily="34" charset="0"/>
                <a:ea typeface="Calibri" panose="020F0502020204030204" pitchFamily="34" charset="0"/>
              </a:rPr>
              <a:t>)</a:t>
            </a:r>
          </a:p>
          <a:p>
            <a:pPr marL="0" marR="0" algn="ctr">
              <a:spcBef>
                <a:spcPts val="0"/>
              </a:spcBef>
              <a:spcAft>
                <a:spcPts val="0"/>
              </a:spcAft>
            </a:pPr>
            <a:r>
              <a:rPr lang="en-US" b="1" dirty="0">
                <a:solidFill>
                  <a:schemeClr val="accent2">
                    <a:lumMod val="75000"/>
                  </a:schemeClr>
                </a:solidFill>
                <a:latin typeface="Calibri" panose="020F0502020204030204" pitchFamily="34" charset="0"/>
                <a:ea typeface="Calibri" panose="020F0502020204030204" pitchFamily="34" charset="0"/>
              </a:rPr>
              <a:t>R</a:t>
            </a:r>
            <a:r>
              <a:rPr lang="en-US" sz="1800" b="1" dirty="0">
                <a:solidFill>
                  <a:schemeClr val="accent2">
                    <a:lumMod val="75000"/>
                  </a:schemeClr>
                </a:solidFill>
                <a:effectLst/>
                <a:latin typeface="Calibri" panose="020F0502020204030204" pitchFamily="34" charset="0"/>
                <a:ea typeface="Calibri" panose="020F0502020204030204" pitchFamily="34" charset="0"/>
              </a:rPr>
              <a:t>eported use during 2007 (dry, below average climatic year)</a:t>
            </a:r>
          </a:p>
          <a:p>
            <a:pPr marL="0" marR="0" algn="ctr">
              <a:spcBef>
                <a:spcPts val="0"/>
              </a:spcBef>
              <a:spcAft>
                <a:spcPts val="0"/>
              </a:spcAft>
            </a:pPr>
            <a:r>
              <a:rPr lang="en-US" b="1" dirty="0">
                <a:solidFill>
                  <a:schemeClr val="accent2">
                    <a:lumMod val="75000"/>
                  </a:schemeClr>
                </a:solidFill>
                <a:latin typeface="Calibri" panose="020F0502020204030204" pitchFamily="34" charset="0"/>
                <a:ea typeface="Calibri" panose="020F0502020204030204" pitchFamily="34" charset="0"/>
              </a:rPr>
              <a:t>Max/avg</a:t>
            </a:r>
            <a:r>
              <a:rPr lang="en-US" sz="1800" b="1" dirty="0">
                <a:solidFill>
                  <a:schemeClr val="accent2">
                    <a:lumMod val="75000"/>
                  </a:schemeClr>
                </a:solidFill>
                <a:effectLst/>
                <a:latin typeface="Calibri" panose="020F0502020204030204" pitchFamily="34" charset="0"/>
                <a:ea typeface="Calibri" panose="020F0502020204030204" pitchFamily="34" charset="0"/>
              </a:rPr>
              <a:t> ratio = 1.4:1</a:t>
            </a:r>
          </a:p>
          <a:p>
            <a:pPr marL="0" marR="0" algn="ctr">
              <a:spcBef>
                <a:spcPts val="0"/>
              </a:spcBef>
              <a:spcAft>
                <a:spcPts val="0"/>
              </a:spcAft>
            </a:pPr>
            <a:r>
              <a:rPr lang="en-US" b="1" dirty="0">
                <a:solidFill>
                  <a:schemeClr val="accent2">
                    <a:lumMod val="75000"/>
                  </a:schemeClr>
                </a:solidFill>
                <a:latin typeface="Calibri" panose="020F0502020204030204" pitchFamily="34" charset="0"/>
                <a:ea typeface="Calibri" panose="020F0502020204030204" pitchFamily="34" charset="0"/>
              </a:rPr>
              <a:t>M</a:t>
            </a:r>
            <a:r>
              <a:rPr lang="en-US" sz="1800" b="1" dirty="0">
                <a:solidFill>
                  <a:schemeClr val="accent2">
                    <a:lumMod val="75000"/>
                  </a:schemeClr>
                </a:solidFill>
                <a:effectLst/>
                <a:latin typeface="Calibri" panose="020F0502020204030204" pitchFamily="34" charset="0"/>
                <a:ea typeface="Calibri" panose="020F0502020204030204" pitchFamily="34" charset="0"/>
              </a:rPr>
              <a:t>aximum monthly demand = 937,370 gpd</a:t>
            </a:r>
          </a:p>
          <a:p>
            <a:pPr marL="0" marR="0" algn="ctr">
              <a:spcBef>
                <a:spcPts val="0"/>
              </a:spcBef>
              <a:spcAft>
                <a:spcPts val="0"/>
              </a:spcAft>
            </a:pPr>
            <a:r>
              <a:rPr lang="en-US" b="1" dirty="0">
                <a:solidFill>
                  <a:schemeClr val="accent2">
                    <a:lumMod val="75000"/>
                  </a:schemeClr>
                </a:solidFill>
                <a:latin typeface="Calibri" panose="020F0502020204030204" pitchFamily="34" charset="0"/>
                <a:ea typeface="Calibri" panose="020F0502020204030204" pitchFamily="34" charset="0"/>
              </a:rPr>
              <a:t>a</a:t>
            </a:r>
            <a:r>
              <a:rPr lang="en-US" sz="1800" b="1" dirty="0">
                <a:solidFill>
                  <a:schemeClr val="accent2">
                    <a:lumMod val="75000"/>
                  </a:schemeClr>
                </a:solidFill>
                <a:effectLst/>
                <a:latin typeface="Calibri" panose="020F0502020204030204" pitchFamily="34" charset="0"/>
                <a:ea typeface="Calibri" panose="020F0502020204030204" pitchFamily="34" charset="0"/>
              </a:rPr>
              <a:t>nd 66,114 gpd added for 30 days at 100 °F</a:t>
            </a:r>
            <a:endParaRPr lang="en-US" sz="1600" dirty="0">
              <a:solidFill>
                <a:schemeClr val="accent2">
                  <a:lumMod val="75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2451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257CE-9154-4E67-B0EC-2A7BADA0A6A6}"/>
              </a:ext>
            </a:extLst>
          </p:cNvPr>
          <p:cNvSpPr>
            <a:spLocks noGrp="1"/>
          </p:cNvSpPr>
          <p:nvPr>
            <p:ph type="title"/>
          </p:nvPr>
        </p:nvSpPr>
        <p:spPr>
          <a:xfrm>
            <a:off x="1694329" y="259976"/>
            <a:ext cx="8041340" cy="367553"/>
          </a:xfrm>
        </p:spPr>
        <p:txBody>
          <a:bodyPr>
            <a:noAutofit/>
          </a:bodyPr>
          <a:lstStyle/>
          <a:p>
            <a:pPr algn="ctr"/>
            <a:r>
              <a:rPr lang="en-US" sz="2000" b="1" dirty="0">
                <a:latin typeface="+mn-lt"/>
              </a:rPr>
              <a:t>Methods Used to Estimate Well Yields in Fractured Rock Aquifers</a:t>
            </a:r>
          </a:p>
        </p:txBody>
      </p:sp>
      <p:pic>
        <p:nvPicPr>
          <p:cNvPr id="6" name="Content Placeholder 5">
            <a:extLst>
              <a:ext uri="{FF2B5EF4-FFF2-40B4-BE49-F238E27FC236}">
                <a16:creationId xmlns:a16="http://schemas.microsoft.com/office/drawing/2014/main" id="{A66FF8E9-CFBF-4B34-B675-46AE45AD0950}"/>
              </a:ext>
            </a:extLst>
          </p:cNvPr>
          <p:cNvPicPr>
            <a:picLocks noGrp="1" noChangeAspect="1"/>
          </p:cNvPicPr>
          <p:nvPr>
            <p:ph idx="1"/>
          </p:nvPr>
        </p:nvPicPr>
        <p:blipFill>
          <a:blip r:embed="rId2"/>
          <a:stretch>
            <a:fillRect/>
          </a:stretch>
        </p:blipFill>
        <p:spPr>
          <a:xfrm>
            <a:off x="5622428" y="899225"/>
            <a:ext cx="5027644" cy="2843540"/>
          </a:xfrm>
        </p:spPr>
      </p:pic>
      <p:sp>
        <p:nvSpPr>
          <p:cNvPr id="4" name="Text Placeholder 3">
            <a:extLst>
              <a:ext uri="{FF2B5EF4-FFF2-40B4-BE49-F238E27FC236}">
                <a16:creationId xmlns:a16="http://schemas.microsoft.com/office/drawing/2014/main" id="{59ABFE21-AA9D-4602-BB2E-187124887093}"/>
              </a:ext>
            </a:extLst>
          </p:cNvPr>
          <p:cNvSpPr>
            <a:spLocks noGrp="1"/>
          </p:cNvSpPr>
          <p:nvPr>
            <p:ph type="body" sz="half" idx="2"/>
          </p:nvPr>
        </p:nvSpPr>
        <p:spPr>
          <a:xfrm>
            <a:off x="591671" y="887506"/>
            <a:ext cx="4554070" cy="5710518"/>
          </a:xfrm>
        </p:spPr>
        <p:txBody>
          <a:bodyPr>
            <a:noAutofit/>
          </a:bodyPr>
          <a:lstStyle/>
          <a:p>
            <a:r>
              <a:rPr lang="en-US" b="1" i="0" u="none" strike="noStrike" baseline="0" dirty="0">
                <a:solidFill>
                  <a:srgbClr val="000000"/>
                </a:solidFill>
                <a:latin typeface="Times New Roman" panose="02020603050405020304" pitchFamily="18" charset="0"/>
              </a:rPr>
              <a:t>     Data taken from semi-log plots (log time versus linear drawdown) of the various aquifer tests conducted on the Poolesville’s public water supply wells. Upper graph Well 6 test and lower graph Well 7 test.</a:t>
            </a:r>
          </a:p>
          <a:p>
            <a:r>
              <a:rPr lang="en-US" b="1" i="0" u="none" strike="noStrike" baseline="0" dirty="0">
                <a:solidFill>
                  <a:srgbClr val="000000"/>
                </a:solidFill>
                <a:latin typeface="Times New Roman" panose="02020603050405020304" pitchFamily="18" charset="0"/>
              </a:rPr>
              <a:t>     Breaks in the drawdown data (deviations from type curves) were used to estimate the depths to reservoir units. Example, Well 7 break at drawdown = 228 feet.</a:t>
            </a:r>
            <a:br>
              <a:rPr lang="en-US" b="1" i="0" u="none" strike="noStrike" baseline="0" dirty="0">
                <a:solidFill>
                  <a:srgbClr val="000000"/>
                </a:solidFill>
                <a:latin typeface="Times New Roman" panose="02020603050405020304" pitchFamily="18" charset="0"/>
              </a:rPr>
            </a:br>
            <a:br>
              <a:rPr lang="en-US" b="1" i="0" u="none" strike="noStrike" baseline="0" dirty="0">
                <a:solidFill>
                  <a:srgbClr val="000000"/>
                </a:solidFill>
                <a:latin typeface="Times New Roman" panose="02020603050405020304" pitchFamily="18" charset="0"/>
              </a:rPr>
            </a:br>
            <a:r>
              <a:rPr lang="en-US" b="1" i="0" u="none" strike="noStrike" baseline="0" dirty="0">
                <a:solidFill>
                  <a:srgbClr val="000000"/>
                </a:solidFill>
                <a:latin typeface="Times New Roman" panose="02020603050405020304" pitchFamily="18" charset="0"/>
              </a:rPr>
              <a:t>     Drawdowns from type curves are extrapolated to 90 days.</a:t>
            </a:r>
          </a:p>
          <a:p>
            <a:r>
              <a:rPr lang="en-US" b="1" dirty="0">
                <a:solidFill>
                  <a:srgbClr val="000000"/>
                </a:solidFill>
                <a:latin typeface="Times New Roman" panose="02020603050405020304" pitchFamily="18" charset="0"/>
              </a:rPr>
              <a:t>     T</a:t>
            </a:r>
            <a:r>
              <a:rPr lang="en-US" b="1" i="0" u="none" strike="noStrike" baseline="0" dirty="0">
                <a:solidFill>
                  <a:srgbClr val="000000"/>
                </a:solidFill>
                <a:latin typeface="Times New Roman" panose="02020603050405020304" pitchFamily="18" charset="0"/>
              </a:rPr>
              <a:t>he calculated specific drawdown at that point is applied to the drawdown to the reservoir unit to determine a well’s estimated yield.</a:t>
            </a:r>
          </a:p>
          <a:p>
            <a:r>
              <a:rPr lang="en-US" b="1" i="0" u="none" strike="noStrike" baseline="0" dirty="0">
                <a:solidFill>
                  <a:srgbClr val="000000"/>
                </a:solidFill>
                <a:latin typeface="Times New Roman" panose="02020603050405020304" pitchFamily="18" charset="0"/>
              </a:rPr>
              <a:t>     The result is then adjusted for a drought yield using a method developed by MDE.</a:t>
            </a:r>
          </a:p>
          <a:p>
            <a:r>
              <a:rPr lang="en-US" b="1" i="0" u="none" strike="noStrike" baseline="0" dirty="0">
                <a:solidFill>
                  <a:srgbClr val="000000"/>
                </a:solidFill>
                <a:latin typeface="Times New Roman" panose="02020603050405020304" pitchFamily="18" charset="0"/>
                <a:cs typeface="Times New Roman" panose="02020603050405020304" pitchFamily="18" charset="0"/>
              </a:rPr>
              <a:t>     Yields are then corrected for well interference.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2 and 12, and 9 and 10, but not well 11 with wells 6, 9 and 10, and 14 with well 4)</a:t>
            </a:r>
          </a:p>
          <a:p>
            <a:r>
              <a:rPr lang="en-US" b="1" dirty="0">
                <a:effectLst/>
                <a:latin typeface="Times New Roman" panose="02020603050405020304" pitchFamily="18" charset="0"/>
                <a:ea typeface="Calibri" panose="020F0502020204030204" pitchFamily="34" charset="0"/>
                <a:cs typeface="Times New Roman" panose="02020603050405020304" pitchFamily="18" charset="0"/>
              </a:rPr>
              <a:t>     The damage to wells 6 and 7 due to dewatering of reservoir units is included. </a:t>
            </a:r>
            <a:endParaRPr lang="en-US" dirty="0">
              <a:latin typeface="Times New Roman" panose="02020603050405020304" pitchFamily="18" charset="0"/>
              <a:cs typeface="Times New Roman" panose="02020603050405020304" pitchFamily="18" charset="0"/>
            </a:endParaRPr>
          </a:p>
          <a:p>
            <a:endParaRPr lang="en-US" dirty="0"/>
          </a:p>
        </p:txBody>
      </p:sp>
      <p:pic>
        <p:nvPicPr>
          <p:cNvPr id="9" name="Picture 8">
            <a:extLst>
              <a:ext uri="{FF2B5EF4-FFF2-40B4-BE49-F238E27FC236}">
                <a16:creationId xmlns:a16="http://schemas.microsoft.com/office/drawing/2014/main" id="{E0F4B1A1-731B-49CE-A1D3-808377BDA7F4}"/>
              </a:ext>
            </a:extLst>
          </p:cNvPr>
          <p:cNvPicPr>
            <a:picLocks noChangeAspect="1"/>
          </p:cNvPicPr>
          <p:nvPr/>
        </p:nvPicPr>
        <p:blipFill>
          <a:blip r:embed="rId3"/>
          <a:stretch>
            <a:fillRect/>
          </a:stretch>
        </p:blipFill>
        <p:spPr>
          <a:xfrm>
            <a:off x="5916706" y="3792070"/>
            <a:ext cx="4670613" cy="2617695"/>
          </a:xfrm>
          <a:prstGeom prst="rect">
            <a:avLst/>
          </a:prstGeom>
          <a:ln w="15875">
            <a:solidFill>
              <a:schemeClr val="tx1"/>
            </a:solidFill>
          </a:ln>
        </p:spPr>
      </p:pic>
    </p:spTree>
    <p:extLst>
      <p:ext uri="{BB962C8B-B14F-4D97-AF65-F5344CB8AC3E}">
        <p14:creationId xmlns:p14="http://schemas.microsoft.com/office/powerpoint/2010/main" val="36043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EC64-E92F-48DA-B5D5-89068B49C76E}"/>
              </a:ext>
            </a:extLst>
          </p:cNvPr>
          <p:cNvSpPr>
            <a:spLocks noGrp="1"/>
          </p:cNvSpPr>
          <p:nvPr>
            <p:ph type="title"/>
          </p:nvPr>
        </p:nvSpPr>
        <p:spPr>
          <a:xfrm>
            <a:off x="1954305" y="383054"/>
            <a:ext cx="8283389" cy="827181"/>
          </a:xfrm>
        </p:spPr>
        <p:txBody>
          <a:bodyPr>
            <a:noAutofit/>
          </a:bodyPr>
          <a:lstStyle/>
          <a:p>
            <a:pPr algn="ctr"/>
            <a:r>
              <a:rPr lang="en-US" sz="1800" b="1" dirty="0">
                <a:latin typeface="+mn-lt"/>
              </a:rPr>
              <a:t>Poolesville Total Well System Yield to Meet Maximum Monthly Demand = </a:t>
            </a:r>
            <a:r>
              <a:rPr lang="en-US" sz="1800" b="1" dirty="0">
                <a:solidFill>
                  <a:srgbClr val="FF0000"/>
                </a:solidFill>
                <a:latin typeface="+mn-lt"/>
              </a:rPr>
              <a:t>750 gpm</a:t>
            </a:r>
            <a:br>
              <a:rPr lang="en-US" sz="1800" b="1" dirty="0">
                <a:latin typeface="+mn-lt"/>
              </a:rPr>
            </a:br>
            <a:br>
              <a:rPr lang="en-US" sz="1800" b="1" dirty="0">
                <a:latin typeface="+mn-lt"/>
              </a:rPr>
            </a:br>
            <a:r>
              <a:rPr lang="en-US" sz="1800" b="1" dirty="0">
                <a:latin typeface="+mn-lt"/>
              </a:rPr>
              <a:t>Using MDE Method for Estimating well Yields, Adjusted for Drought, Corrected for Well Interference and Water Balance Limitations</a:t>
            </a:r>
          </a:p>
        </p:txBody>
      </p:sp>
      <p:pic>
        <p:nvPicPr>
          <p:cNvPr id="6" name="Content Placeholder 5">
            <a:extLst>
              <a:ext uri="{FF2B5EF4-FFF2-40B4-BE49-F238E27FC236}">
                <a16:creationId xmlns:a16="http://schemas.microsoft.com/office/drawing/2014/main" id="{8DE17082-6583-4A2E-9D99-413FA20D3F21}"/>
              </a:ext>
            </a:extLst>
          </p:cNvPr>
          <p:cNvPicPr>
            <a:picLocks noGrp="1" noChangeAspect="1"/>
          </p:cNvPicPr>
          <p:nvPr>
            <p:ph idx="4294967295"/>
          </p:nvPr>
        </p:nvPicPr>
        <p:blipFill>
          <a:blip r:embed="rId2"/>
          <a:stretch>
            <a:fillRect/>
          </a:stretch>
        </p:blipFill>
        <p:spPr>
          <a:xfrm>
            <a:off x="1658549" y="1678153"/>
            <a:ext cx="9179779" cy="4941567"/>
          </a:xfrm>
        </p:spPr>
      </p:pic>
    </p:spTree>
    <p:extLst>
      <p:ext uri="{BB962C8B-B14F-4D97-AF65-F5344CB8AC3E}">
        <p14:creationId xmlns:p14="http://schemas.microsoft.com/office/powerpoint/2010/main" val="221609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50513C-DCD0-4B17-BAAA-3F45ECD616C9}"/>
              </a:ext>
            </a:extLst>
          </p:cNvPr>
          <p:cNvSpPr>
            <a:spLocks noGrp="1"/>
          </p:cNvSpPr>
          <p:nvPr>
            <p:ph type="title"/>
          </p:nvPr>
        </p:nvSpPr>
        <p:spPr>
          <a:xfrm>
            <a:off x="3429000" y="295275"/>
            <a:ext cx="6153150" cy="619125"/>
          </a:xfrm>
        </p:spPr>
        <p:txBody>
          <a:bodyPr>
            <a:noAutofit/>
          </a:bodyPr>
          <a:lstStyle/>
          <a:p>
            <a:pPr algn="ctr"/>
            <a:r>
              <a:rPr lang="en-US" sz="2000" b="1" dirty="0">
                <a:latin typeface="+mn-lt"/>
              </a:rPr>
              <a:t>ICPRB Climate Change Scenarios (2040)</a:t>
            </a:r>
            <a:br>
              <a:rPr lang="en-US" sz="2000" b="1" dirty="0">
                <a:latin typeface="+mn-lt"/>
              </a:rPr>
            </a:br>
            <a:r>
              <a:rPr lang="en-US" sz="2000" b="1" dirty="0">
                <a:latin typeface="+mn-lt"/>
              </a:rPr>
              <a:t>Upper Potomac River Basin</a:t>
            </a:r>
          </a:p>
        </p:txBody>
      </p:sp>
      <p:sp>
        <p:nvSpPr>
          <p:cNvPr id="9" name="Text Placeholder 8">
            <a:extLst>
              <a:ext uri="{FF2B5EF4-FFF2-40B4-BE49-F238E27FC236}">
                <a16:creationId xmlns:a16="http://schemas.microsoft.com/office/drawing/2014/main" id="{F44C260B-4664-44EF-97F3-75C173A7C011}"/>
              </a:ext>
            </a:extLst>
          </p:cNvPr>
          <p:cNvSpPr>
            <a:spLocks noGrp="1"/>
          </p:cNvSpPr>
          <p:nvPr>
            <p:ph type="body" sz="half" idx="2"/>
          </p:nvPr>
        </p:nvSpPr>
        <p:spPr>
          <a:xfrm>
            <a:off x="877888" y="1333500"/>
            <a:ext cx="3932237" cy="4535488"/>
          </a:xfrm>
        </p:spPr>
        <p:txBody>
          <a:bodyPr>
            <a:normAutofit lnSpcReduction="10000"/>
          </a:bodyPr>
          <a:lstStyle/>
          <a:p>
            <a:r>
              <a:rPr lang="en-US" sz="1800" b="1" i="0" u="none" strike="noStrike" baseline="0" dirty="0"/>
              <a:t>     This ICPRB table contains averages of annual precipitation, evapotranspiration, stormflow, and baseflow for the </a:t>
            </a:r>
            <a:r>
              <a:rPr lang="en-US" sz="1800" b="1" i="0" u="sng" strike="noStrike" baseline="0" dirty="0"/>
              <a:t>base scenario </a:t>
            </a:r>
            <a:r>
              <a:rPr lang="en-US" sz="1800" b="1" i="0" u="none" strike="noStrike" baseline="0" dirty="0"/>
              <a:t>(1988-1999) and </a:t>
            </a:r>
            <a:r>
              <a:rPr lang="en-US" sz="1800" b="1" i="0" u="sng" strike="noStrike" baseline="0" dirty="0"/>
              <a:t>18 climate change scenarios ending 2040 </a:t>
            </a:r>
            <a:r>
              <a:rPr lang="en-US" sz="1800" b="1" i="0" u="none" strike="noStrike" baseline="0" dirty="0"/>
              <a:t>for the upper portion of the Potomac River Basin.</a:t>
            </a:r>
          </a:p>
          <a:p>
            <a:r>
              <a:rPr lang="en-US" sz="1800" b="1" i="0" u="none" strike="noStrike" baseline="0" dirty="0"/>
              <a:t>     The average annual baseflow </a:t>
            </a:r>
            <a:r>
              <a:rPr lang="en-US" sz="1800" b="1" i="0" u="sng" strike="noStrike" baseline="0" dirty="0"/>
              <a:t>decreases by 15%</a:t>
            </a:r>
            <a:r>
              <a:rPr lang="en-US" sz="1800" b="1" i="0" u="none" strike="noStrike" baseline="0" dirty="0"/>
              <a:t> overall and 3% to 33% in 16 out of the 18 scenarios.</a:t>
            </a:r>
            <a:br>
              <a:rPr lang="en-US" sz="1800" b="1" i="0" u="none" strike="noStrike" baseline="0" dirty="0"/>
            </a:br>
            <a:br>
              <a:rPr lang="en-US" sz="1800" b="1" i="0" u="none" strike="noStrike" baseline="0" dirty="0"/>
            </a:br>
            <a:r>
              <a:rPr lang="en-US" sz="1800" b="1" i="0" u="none" strike="noStrike" baseline="0" dirty="0"/>
              <a:t>     </a:t>
            </a:r>
            <a:r>
              <a:rPr lang="en-US" sz="1800" b="1" i="0" u="sng" strike="noStrike" baseline="0" dirty="0"/>
              <a:t>For the seven applicable scenarios</a:t>
            </a:r>
            <a:r>
              <a:rPr lang="en-US" sz="1800" b="1" i="0" u="none" strike="noStrike" baseline="0" dirty="0"/>
              <a:t>, where rainfall and temperature both increase, </a:t>
            </a:r>
            <a:r>
              <a:rPr lang="en-US" sz="1800" b="1" dirty="0">
                <a:effectLst/>
                <a:ea typeface="Calibri" panose="020F0502020204030204" pitchFamily="34" charset="0"/>
                <a:cs typeface="Times New Roman" panose="02020603050405020304" pitchFamily="18" charset="0"/>
              </a:rPr>
              <a:t>the annual </a:t>
            </a:r>
            <a:r>
              <a:rPr lang="en-US" sz="1800" b="1" u="sng" dirty="0">
                <a:effectLst/>
                <a:ea typeface="Calibri" panose="020F0502020204030204" pitchFamily="34" charset="0"/>
                <a:cs typeface="Times New Roman" panose="02020603050405020304" pitchFamily="18" charset="0"/>
              </a:rPr>
              <a:t>average reduction in baseflow </a:t>
            </a:r>
            <a:r>
              <a:rPr lang="en-US" sz="1800" b="1" dirty="0">
                <a:effectLst/>
                <a:ea typeface="Calibri" panose="020F0502020204030204" pitchFamily="34" charset="0"/>
                <a:cs typeface="Times New Roman" panose="02020603050405020304" pitchFamily="18" charset="0"/>
              </a:rPr>
              <a:t>(effective recharge to the wells) is </a:t>
            </a:r>
            <a:r>
              <a:rPr lang="en-US" sz="1800" b="1" u="sng" dirty="0">
                <a:effectLst/>
                <a:ea typeface="Calibri" panose="020F0502020204030204" pitchFamily="34" charset="0"/>
                <a:cs typeface="Times New Roman" panose="02020603050405020304" pitchFamily="18" charset="0"/>
              </a:rPr>
              <a:t>8.4%</a:t>
            </a:r>
            <a:r>
              <a:rPr lang="en-US" sz="1800" b="1" dirty="0">
                <a:effectLst/>
                <a:ea typeface="Calibri" panose="020F0502020204030204" pitchFamily="34" charset="0"/>
                <a:cs typeface="Times New Roman" panose="02020603050405020304" pitchFamily="18" charset="0"/>
              </a:rPr>
              <a:t>. </a:t>
            </a:r>
          </a:p>
          <a:p>
            <a:r>
              <a:rPr lang="en-US" sz="1800" b="1" dirty="0">
                <a:effectLst/>
                <a:ea typeface="Calibri" panose="020F0502020204030204" pitchFamily="34" charset="0"/>
                <a:cs typeface="Times New Roman" panose="02020603050405020304" pitchFamily="18" charset="0"/>
              </a:rPr>
              <a:t>     During a </a:t>
            </a:r>
            <a:r>
              <a:rPr lang="en-US" sz="1800" b="1" u="sng" dirty="0">
                <a:effectLst/>
                <a:ea typeface="Calibri" panose="020F0502020204030204" pitchFamily="34" charset="0"/>
                <a:cs typeface="Times New Roman" panose="02020603050405020304" pitchFamily="18" charset="0"/>
              </a:rPr>
              <a:t>drought</a:t>
            </a:r>
            <a:r>
              <a:rPr lang="en-US" sz="1800" b="1" u="sng" dirty="0">
                <a:ea typeface="Calibri" panose="020F0502020204030204" pitchFamily="34" charset="0"/>
                <a:cs typeface="Times New Roman" panose="02020603050405020304" pitchFamily="18" charset="0"/>
              </a:rPr>
              <a:t>, </a:t>
            </a:r>
            <a:r>
              <a:rPr lang="en-US" sz="1800" b="1" dirty="0">
                <a:effectLst/>
                <a:ea typeface="Calibri" panose="020F0502020204030204" pitchFamily="34" charset="0"/>
                <a:cs typeface="Times New Roman" panose="02020603050405020304" pitchFamily="18" charset="0"/>
              </a:rPr>
              <a:t>the </a:t>
            </a:r>
            <a:r>
              <a:rPr lang="en-US" sz="1800" b="1" u="sng" dirty="0">
                <a:effectLst/>
                <a:ea typeface="Calibri" panose="020F0502020204030204" pitchFamily="34" charset="0"/>
                <a:cs typeface="Times New Roman" panose="02020603050405020304" pitchFamily="18" charset="0"/>
              </a:rPr>
              <a:t>average reduction </a:t>
            </a:r>
            <a:r>
              <a:rPr lang="en-US" sz="1800" b="1" dirty="0">
                <a:effectLst/>
                <a:ea typeface="Calibri" panose="020F0502020204030204" pitchFamily="34" charset="0"/>
                <a:cs typeface="Times New Roman" panose="02020603050405020304" pitchFamily="18" charset="0"/>
              </a:rPr>
              <a:t>in </a:t>
            </a:r>
            <a:r>
              <a:rPr lang="en-US" sz="1800" b="1" u="sng" dirty="0">
                <a:effectLst/>
                <a:ea typeface="Calibri" panose="020F0502020204030204" pitchFamily="34" charset="0"/>
                <a:cs typeface="Times New Roman" panose="02020603050405020304" pitchFamily="18" charset="0"/>
              </a:rPr>
              <a:t>baseflow is 16%.</a:t>
            </a:r>
          </a:p>
          <a:p>
            <a:endParaRPr lang="en-US" dirty="0"/>
          </a:p>
        </p:txBody>
      </p:sp>
      <p:pic>
        <p:nvPicPr>
          <p:cNvPr id="15" name="Content Placeholder 14">
            <a:extLst>
              <a:ext uri="{FF2B5EF4-FFF2-40B4-BE49-F238E27FC236}">
                <a16:creationId xmlns:a16="http://schemas.microsoft.com/office/drawing/2014/main" id="{5EEBAED1-2DBB-43A5-B83E-BF51B238C3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7" y="1333500"/>
            <a:ext cx="6751638" cy="4381500"/>
          </a:xfrm>
          <a:ln w="15875">
            <a:solidFill>
              <a:schemeClr val="tx1"/>
            </a:solidFill>
          </a:ln>
        </p:spPr>
      </p:pic>
    </p:spTree>
    <p:extLst>
      <p:ext uri="{BB962C8B-B14F-4D97-AF65-F5344CB8AC3E}">
        <p14:creationId xmlns:p14="http://schemas.microsoft.com/office/powerpoint/2010/main" val="537264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2321</Words>
  <Application>Microsoft Office PowerPoint</Application>
  <PresentationFormat>Widescreen</PresentationFormat>
  <Paragraphs>98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 Poolesville Water Supply System History</vt:lpstr>
      <vt:lpstr>PowerPoint Presentation</vt:lpstr>
      <vt:lpstr>   Poolesville’s withdrawals Interference Impacts</vt:lpstr>
      <vt:lpstr>Interference Impacts Wells 9 &amp; 10</vt:lpstr>
      <vt:lpstr> Impacts to streamflow, fisheries communities and aquatic habitat</vt:lpstr>
      <vt:lpstr>PowerPoint Presentation</vt:lpstr>
      <vt:lpstr>Methods Used to Estimate Well Yields in Fractured Rock Aquifers</vt:lpstr>
      <vt:lpstr>Poolesville Total Well System Yield to Meet Maximum Monthly Demand = 750 gpm  Using MDE Method for Estimating well Yields, Adjusted for Drought, Corrected for Well Interference and Water Balance Limitations</vt:lpstr>
      <vt:lpstr>ICPRB Climate Change Scenarios (2040) Upper Potomac River Basin</vt:lpstr>
      <vt:lpstr>PowerPoint Presentation</vt:lpstr>
      <vt:lpstr>PowerPoint Presentation</vt:lpstr>
      <vt:lpstr>PowerPoint Presentation</vt:lpstr>
      <vt:lpstr>Primary 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Hammond</dc:creator>
  <cp:lastModifiedBy>Patrick Hammond</cp:lastModifiedBy>
  <cp:revision>108</cp:revision>
  <dcterms:created xsi:type="dcterms:W3CDTF">2025-04-14T11:26:11Z</dcterms:created>
  <dcterms:modified xsi:type="dcterms:W3CDTF">2025-04-21T16:50:08Z</dcterms:modified>
</cp:coreProperties>
</file>