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65" r:id="rId5"/>
    <p:sldId id="258" r:id="rId6"/>
    <p:sldId id="259" r:id="rId7"/>
    <p:sldId id="266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EF91D8-22C4-4F6D-813A-1CF18813EA31}" v="29" dt="2024-03-13T13:19:37.8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4" d="100"/>
          <a:sy n="84" d="100"/>
        </p:scale>
        <p:origin x="643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ell Yost" userId="3ecc3e95524f228f" providerId="LiveId" clId="{1AEF91D8-22C4-4F6D-813A-1CF18813EA31}"/>
    <pc:docChg chg="undo custSel addSld delSld modSld">
      <pc:chgData name="Darell Yost" userId="3ecc3e95524f228f" providerId="LiveId" clId="{1AEF91D8-22C4-4F6D-813A-1CF18813EA31}" dt="2024-03-19T13:25:30.943" v="1974" actId="20577"/>
      <pc:docMkLst>
        <pc:docMk/>
      </pc:docMkLst>
      <pc:sldChg chg="modSp mod">
        <pc:chgData name="Darell Yost" userId="3ecc3e95524f228f" providerId="LiveId" clId="{1AEF91D8-22C4-4F6D-813A-1CF18813EA31}" dt="2024-03-16T15:12:27.603" v="1810" actId="1076"/>
        <pc:sldMkLst>
          <pc:docMk/>
          <pc:sldMk cId="1652866204" sldId="256"/>
        </pc:sldMkLst>
        <pc:picChg chg="mod">
          <ac:chgData name="Darell Yost" userId="3ecc3e95524f228f" providerId="LiveId" clId="{1AEF91D8-22C4-4F6D-813A-1CF18813EA31}" dt="2024-03-16T15:12:27.603" v="1810" actId="1076"/>
          <ac:picMkLst>
            <pc:docMk/>
            <pc:sldMk cId="1652866204" sldId="256"/>
            <ac:picMk id="4" creationId="{A5687489-B096-2705-D8EC-4A27D8F34EB2}"/>
          </ac:picMkLst>
        </pc:picChg>
      </pc:sldChg>
      <pc:sldChg chg="modSp mod">
        <pc:chgData name="Darell Yost" userId="3ecc3e95524f228f" providerId="LiveId" clId="{1AEF91D8-22C4-4F6D-813A-1CF18813EA31}" dt="2024-03-19T13:25:30.943" v="1974" actId="20577"/>
        <pc:sldMkLst>
          <pc:docMk/>
          <pc:sldMk cId="4041278675" sldId="257"/>
        </pc:sldMkLst>
        <pc:spChg chg="mod">
          <ac:chgData name="Darell Yost" userId="3ecc3e95524f228f" providerId="LiveId" clId="{1AEF91D8-22C4-4F6D-813A-1CF18813EA31}" dt="2024-03-19T13:25:30.943" v="1974" actId="20577"/>
          <ac:spMkLst>
            <pc:docMk/>
            <pc:sldMk cId="4041278675" sldId="257"/>
            <ac:spMk id="3" creationId="{357ED231-18A2-4E09-B3C0-3988C467CDAD}"/>
          </ac:spMkLst>
        </pc:spChg>
      </pc:sldChg>
      <pc:sldChg chg="modSp mod">
        <pc:chgData name="Darell Yost" userId="3ecc3e95524f228f" providerId="LiveId" clId="{1AEF91D8-22C4-4F6D-813A-1CF18813EA31}" dt="2024-03-12T17:01:13.755" v="1068" actId="6549"/>
        <pc:sldMkLst>
          <pc:docMk/>
          <pc:sldMk cId="211580385" sldId="258"/>
        </pc:sldMkLst>
        <pc:spChg chg="mod">
          <ac:chgData name="Darell Yost" userId="3ecc3e95524f228f" providerId="LiveId" clId="{1AEF91D8-22C4-4F6D-813A-1CF18813EA31}" dt="2024-03-12T17:01:13.755" v="1068" actId="6549"/>
          <ac:spMkLst>
            <pc:docMk/>
            <pc:sldMk cId="211580385" sldId="258"/>
            <ac:spMk id="3" creationId="{E146B83C-E2BD-4070-BE9C-5697A22A58A1}"/>
          </ac:spMkLst>
        </pc:spChg>
      </pc:sldChg>
      <pc:sldChg chg="modSp mod">
        <pc:chgData name="Darell Yost" userId="3ecc3e95524f228f" providerId="LiveId" clId="{1AEF91D8-22C4-4F6D-813A-1CF18813EA31}" dt="2024-03-18T21:44:36.112" v="1842" actId="20577"/>
        <pc:sldMkLst>
          <pc:docMk/>
          <pc:sldMk cId="1619238272" sldId="259"/>
        </pc:sldMkLst>
        <pc:spChg chg="mod">
          <ac:chgData name="Darell Yost" userId="3ecc3e95524f228f" providerId="LiveId" clId="{1AEF91D8-22C4-4F6D-813A-1CF18813EA31}" dt="2024-03-18T21:44:36.112" v="1842" actId="20577"/>
          <ac:spMkLst>
            <pc:docMk/>
            <pc:sldMk cId="1619238272" sldId="259"/>
            <ac:spMk id="3" creationId="{12930F2B-A9D3-4F25-804F-0C3C85F6FB4D}"/>
          </ac:spMkLst>
        </pc:spChg>
      </pc:sldChg>
      <pc:sldChg chg="modSp">
        <pc:chgData name="Darell Yost" userId="3ecc3e95524f228f" providerId="LiveId" clId="{1AEF91D8-22C4-4F6D-813A-1CF18813EA31}" dt="2024-03-13T13:09:17.307" v="1355" actId="20577"/>
        <pc:sldMkLst>
          <pc:docMk/>
          <pc:sldMk cId="1527455843" sldId="261"/>
        </pc:sldMkLst>
        <pc:graphicFrameChg chg="mod">
          <ac:chgData name="Darell Yost" userId="3ecc3e95524f228f" providerId="LiveId" clId="{1AEF91D8-22C4-4F6D-813A-1CF18813EA31}" dt="2024-03-13T13:09:17.307" v="1355" actId="20577"/>
          <ac:graphicFrameMkLst>
            <pc:docMk/>
            <pc:sldMk cId="1527455843" sldId="261"/>
            <ac:graphicFrameMk id="5" creationId="{7C0B6150-8E34-FB2D-9F2B-A8A95FAF84BB}"/>
          </ac:graphicFrameMkLst>
        </pc:graphicFrameChg>
      </pc:sldChg>
      <pc:sldChg chg="addSp modSp mod">
        <pc:chgData name="Darell Yost" userId="3ecc3e95524f228f" providerId="LiveId" clId="{1AEF91D8-22C4-4F6D-813A-1CF18813EA31}" dt="2024-03-13T13:20:03.260" v="1712" actId="1076"/>
        <pc:sldMkLst>
          <pc:docMk/>
          <pc:sldMk cId="3014444567" sldId="262"/>
        </pc:sldMkLst>
        <pc:spChg chg="mod">
          <ac:chgData name="Darell Yost" userId="3ecc3e95524f228f" providerId="LiveId" clId="{1AEF91D8-22C4-4F6D-813A-1CF18813EA31}" dt="2024-03-13T13:18:37.207" v="1699" actId="6549"/>
          <ac:spMkLst>
            <pc:docMk/>
            <pc:sldMk cId="3014444567" sldId="262"/>
            <ac:spMk id="3" creationId="{4F009BC7-8298-4FCD-9665-59B06C9A1C48}"/>
          </ac:spMkLst>
        </pc:spChg>
        <pc:spChg chg="add mod">
          <ac:chgData name="Darell Yost" userId="3ecc3e95524f228f" providerId="LiveId" clId="{1AEF91D8-22C4-4F6D-813A-1CF18813EA31}" dt="2024-03-13T13:20:03.260" v="1712" actId="1076"/>
          <ac:spMkLst>
            <pc:docMk/>
            <pc:sldMk cId="3014444567" sldId="262"/>
            <ac:spMk id="4" creationId="{4765B0F4-432D-3318-6857-B5A16B7EA036}"/>
          </ac:spMkLst>
        </pc:spChg>
      </pc:sldChg>
      <pc:sldChg chg="modSp mod">
        <pc:chgData name="Darell Yost" userId="3ecc3e95524f228f" providerId="LiveId" clId="{1AEF91D8-22C4-4F6D-813A-1CF18813EA31}" dt="2024-03-18T14:07:32.431" v="1840" actId="6549"/>
        <pc:sldMkLst>
          <pc:docMk/>
          <pc:sldMk cId="3894791041" sldId="263"/>
        </pc:sldMkLst>
        <pc:spChg chg="mod">
          <ac:chgData name="Darell Yost" userId="3ecc3e95524f228f" providerId="LiveId" clId="{1AEF91D8-22C4-4F6D-813A-1CF18813EA31}" dt="2024-03-18T14:07:32.431" v="1840" actId="6549"/>
          <ac:spMkLst>
            <pc:docMk/>
            <pc:sldMk cId="3894791041" sldId="263"/>
            <ac:spMk id="3" creationId="{4D2C80A7-8C71-41DE-88F7-8A3177342BE7}"/>
          </ac:spMkLst>
        </pc:spChg>
        <pc:picChg chg="mod">
          <ac:chgData name="Darell Yost" userId="3ecc3e95524f228f" providerId="LiveId" clId="{1AEF91D8-22C4-4F6D-813A-1CF18813EA31}" dt="2024-03-13T13:22:35.447" v="1801" actId="1076"/>
          <ac:picMkLst>
            <pc:docMk/>
            <pc:sldMk cId="3894791041" sldId="263"/>
            <ac:picMk id="5" creationId="{8E9E1260-63D3-65D0-5C0E-237F2153963B}"/>
          </ac:picMkLst>
        </pc:picChg>
      </pc:sldChg>
      <pc:sldChg chg="modSp mod">
        <pc:chgData name="Darell Yost" userId="3ecc3e95524f228f" providerId="LiveId" clId="{1AEF91D8-22C4-4F6D-813A-1CF18813EA31}" dt="2024-03-18T14:07:02.420" v="1835" actId="20577"/>
        <pc:sldMkLst>
          <pc:docMk/>
          <pc:sldMk cId="3533132001" sldId="265"/>
        </pc:sldMkLst>
        <pc:graphicFrameChg chg="modGraphic">
          <ac:chgData name="Darell Yost" userId="3ecc3e95524f228f" providerId="LiveId" clId="{1AEF91D8-22C4-4F6D-813A-1CF18813EA31}" dt="2024-03-18T14:07:02.420" v="1835" actId="20577"/>
          <ac:graphicFrameMkLst>
            <pc:docMk/>
            <pc:sldMk cId="3533132001" sldId="265"/>
            <ac:graphicFrameMk id="9" creationId="{B4B114B6-C92D-4E41-BFC9-BD07C8B2FCCE}"/>
          </ac:graphicFrameMkLst>
        </pc:graphicFrameChg>
      </pc:sldChg>
      <pc:sldChg chg="modSp mod">
        <pc:chgData name="Darell Yost" userId="3ecc3e95524f228f" providerId="LiveId" clId="{1AEF91D8-22C4-4F6D-813A-1CF18813EA31}" dt="2024-03-13T13:08:39.082" v="1328" actId="20577"/>
        <pc:sldMkLst>
          <pc:docMk/>
          <pc:sldMk cId="3369905395" sldId="266"/>
        </pc:sldMkLst>
        <pc:spChg chg="mod">
          <ac:chgData name="Darell Yost" userId="3ecc3e95524f228f" providerId="LiveId" clId="{1AEF91D8-22C4-4F6D-813A-1CF18813EA31}" dt="2024-03-13T13:08:39.082" v="1328" actId="20577"/>
          <ac:spMkLst>
            <pc:docMk/>
            <pc:sldMk cId="3369905395" sldId="266"/>
            <ac:spMk id="3" creationId="{A20A37DF-6DFC-1C8A-0A54-517ECD00D044}"/>
          </ac:spMkLst>
        </pc:spChg>
        <pc:graphicFrameChg chg="modGraphic">
          <ac:chgData name="Darell Yost" userId="3ecc3e95524f228f" providerId="LiveId" clId="{1AEF91D8-22C4-4F6D-813A-1CF18813EA31}" dt="2024-03-13T13:08:26.401" v="1326" actId="6549"/>
          <ac:graphicFrameMkLst>
            <pc:docMk/>
            <pc:sldMk cId="3369905395" sldId="266"/>
            <ac:graphicFrameMk id="4" creationId="{6377C2F2-DCF2-450D-91A4-4843092D38FD}"/>
          </ac:graphicFrameMkLst>
        </pc:graphicFrameChg>
      </pc:sldChg>
      <pc:sldChg chg="addSp delSp modSp new mod setBg modClrScheme chgLayout">
        <pc:chgData name="Darell Yost" userId="3ecc3e95524f228f" providerId="LiveId" clId="{1AEF91D8-22C4-4F6D-813A-1CF18813EA31}" dt="2024-03-12T15:56:51.837" v="677" actId="20577"/>
        <pc:sldMkLst>
          <pc:docMk/>
          <pc:sldMk cId="359774291" sldId="267"/>
        </pc:sldMkLst>
        <pc:spChg chg="mod or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2" creationId="{0F2D19B9-9D0B-F02D-9950-62757A47CD60}"/>
          </ac:spMkLst>
        </pc:spChg>
        <pc:spChg chg="add del mod ord">
          <ac:chgData name="Darell Yost" userId="3ecc3e95524f228f" providerId="LiveId" clId="{1AEF91D8-22C4-4F6D-813A-1CF18813EA31}" dt="2024-03-12T14:59:27.189" v="80" actId="700"/>
          <ac:spMkLst>
            <pc:docMk/>
            <pc:sldMk cId="359774291" sldId="267"/>
            <ac:spMk id="3" creationId="{4B84B45C-80D7-58FC-936B-97FD16B47B26}"/>
          </ac:spMkLst>
        </pc:spChg>
        <pc:spChg chg="add mod">
          <ac:chgData name="Darell Yost" userId="3ecc3e95524f228f" providerId="LiveId" clId="{1AEF91D8-22C4-4F6D-813A-1CF18813EA31}" dt="2024-03-12T15:56:51.837" v="677" actId="20577"/>
          <ac:spMkLst>
            <pc:docMk/>
            <pc:sldMk cId="359774291" sldId="267"/>
            <ac:spMk id="5" creationId="{2A40558D-E570-EA7F-2E09-9F68BA7F86B2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12" creationId="{8DA14841-53A4-4935-BE65-C8373B8A6D06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14" creationId="{9877C2CF-B2DD-41C8-8B5E-152673376B41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16" creationId="{D377EE36-E59D-4778-8F99-4B470DA4A306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18" creationId="{2586C6C5-47AF-450A-932D-880EF823E596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20" creationId="{A587901A-AA64-4940-9803-F67677851150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22" creationId="{C00D9662-5CF3-4BF8-85EE-E1503E35D04B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28" creationId="{5BF951FB-3496-4321-9E03-62C6C49A2952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30" creationId="{612CC157-1C7E-4345-89D3-52E61E0A142B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32" creationId="{B3554ECE-6F4C-4F12-B9C2-1A8072672313}"/>
          </ac:spMkLst>
        </pc:spChg>
        <pc:spChg chg="add">
          <ac:chgData name="Darell Yost" userId="3ecc3e95524f228f" providerId="LiveId" clId="{1AEF91D8-22C4-4F6D-813A-1CF18813EA31}" dt="2024-03-12T15:00:25.368" v="81" actId="26606"/>
          <ac:spMkLst>
            <pc:docMk/>
            <pc:sldMk cId="359774291" sldId="267"/>
            <ac:spMk id="34" creationId="{1D35B0FD-0F2F-4198-91DA-900B7FB3F9C6}"/>
          </ac:spMkLst>
        </pc:spChg>
        <pc:picChg chg="add mod">
          <ac:chgData name="Darell Yost" userId="3ecc3e95524f228f" providerId="LiveId" clId="{1AEF91D8-22C4-4F6D-813A-1CF18813EA31}" dt="2024-03-12T15:08:37.296" v="82" actId="1076"/>
          <ac:picMkLst>
            <pc:docMk/>
            <pc:sldMk cId="359774291" sldId="267"/>
            <ac:picMk id="4" creationId="{1AABC7D4-B523-43DA-D3CA-926E28046C4E}"/>
          </ac:picMkLst>
        </pc:picChg>
        <pc:picChg chg="add">
          <ac:chgData name="Darell Yost" userId="3ecc3e95524f228f" providerId="LiveId" clId="{1AEF91D8-22C4-4F6D-813A-1CF18813EA31}" dt="2024-03-12T15:00:25.368" v="81" actId="26606"/>
          <ac:picMkLst>
            <pc:docMk/>
            <pc:sldMk cId="359774291" sldId="267"/>
            <ac:picMk id="8" creationId="{2FA3880A-8D8F-466C-A4A1-F07BCDD3719C}"/>
          </ac:picMkLst>
        </pc:picChg>
        <pc:picChg chg="add">
          <ac:chgData name="Darell Yost" userId="3ecc3e95524f228f" providerId="LiveId" clId="{1AEF91D8-22C4-4F6D-813A-1CF18813EA31}" dt="2024-03-12T15:00:25.368" v="81" actId="26606"/>
          <ac:picMkLst>
            <pc:docMk/>
            <pc:sldMk cId="359774291" sldId="267"/>
            <ac:picMk id="10" creationId="{3C0A64CB-20A1-4508-B568-284EB04F78EE}"/>
          </ac:picMkLst>
        </pc:picChg>
        <pc:picChg chg="add">
          <ac:chgData name="Darell Yost" userId="3ecc3e95524f228f" providerId="LiveId" clId="{1AEF91D8-22C4-4F6D-813A-1CF18813EA31}" dt="2024-03-12T15:00:25.368" v="81" actId="26606"/>
          <ac:picMkLst>
            <pc:docMk/>
            <pc:sldMk cId="359774291" sldId="267"/>
            <ac:picMk id="24" creationId="{39C7C206-8404-40AC-969B-40CE396E31FE}"/>
          </ac:picMkLst>
        </pc:picChg>
        <pc:picChg chg="add">
          <ac:chgData name="Darell Yost" userId="3ecc3e95524f228f" providerId="LiveId" clId="{1AEF91D8-22C4-4F6D-813A-1CF18813EA31}" dt="2024-03-12T15:00:25.368" v="81" actId="26606"/>
          <ac:picMkLst>
            <pc:docMk/>
            <pc:sldMk cId="359774291" sldId="267"/>
            <ac:picMk id="26" creationId="{BEAD64B3-D01F-43C5-AFF5-7EDCC3D37441}"/>
          </ac:picMkLst>
        </pc:picChg>
      </pc:sldChg>
      <pc:sldChg chg="delSp modSp new del mod">
        <pc:chgData name="Darell Yost" userId="3ecc3e95524f228f" providerId="LiveId" clId="{1AEF91D8-22C4-4F6D-813A-1CF18813EA31}" dt="2024-03-12T14:57:57.825" v="58" actId="2696"/>
        <pc:sldMkLst>
          <pc:docMk/>
          <pc:sldMk cId="3192577508" sldId="267"/>
        </pc:sldMkLst>
        <pc:spChg chg="mod">
          <ac:chgData name="Darell Yost" userId="3ecc3e95524f228f" providerId="LiveId" clId="{1AEF91D8-22C4-4F6D-813A-1CF18813EA31}" dt="2024-03-12T14:56:37.025" v="53" actId="14100"/>
          <ac:spMkLst>
            <pc:docMk/>
            <pc:sldMk cId="3192577508" sldId="267"/>
            <ac:spMk id="2" creationId="{66E46A65-5969-F087-7160-A281CEAC12F1}"/>
          </ac:spMkLst>
        </pc:spChg>
        <pc:spChg chg="del mod">
          <ac:chgData name="Darell Yost" userId="3ecc3e95524f228f" providerId="LiveId" clId="{1AEF91D8-22C4-4F6D-813A-1CF18813EA31}" dt="2024-03-12T14:57:42.271" v="57" actId="478"/>
          <ac:spMkLst>
            <pc:docMk/>
            <pc:sldMk cId="3192577508" sldId="267"/>
            <ac:spMk id="3" creationId="{ECD5FE8B-19BB-917D-3DB1-A11E9B9D7C6C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C402AF-445F-43CD-AF25-23AAB41BD394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0FC2381-3EAF-4C53-AAE5-7DCBEE195905}">
      <dgm:prSet/>
      <dgm:spPr/>
      <dgm:t>
        <a:bodyPr/>
        <a:lstStyle/>
        <a:p>
          <a:r>
            <a:rPr lang="en-US" dirty="0"/>
            <a:t>Budget expenses</a:t>
          </a:r>
          <a:br>
            <a:rPr lang="en-US" dirty="0"/>
          </a:br>
          <a:r>
            <a:rPr lang="en-US" dirty="0"/>
            <a:t>Administration</a:t>
          </a:r>
        </a:p>
      </dgm:t>
    </dgm:pt>
    <dgm:pt modelId="{9AA5E454-4725-4D3A-9E81-62CB4BD7FC4F}" type="parTrans" cxnId="{E56EDE0A-54B0-4A63-8FF8-7363D79F2BE0}">
      <dgm:prSet/>
      <dgm:spPr/>
      <dgm:t>
        <a:bodyPr/>
        <a:lstStyle/>
        <a:p>
          <a:endParaRPr lang="en-US"/>
        </a:p>
      </dgm:t>
    </dgm:pt>
    <dgm:pt modelId="{1C16AFEE-B21C-4878-80AE-CDD54D9F1A26}" type="sibTrans" cxnId="{E56EDE0A-54B0-4A63-8FF8-7363D79F2BE0}">
      <dgm:prSet/>
      <dgm:spPr/>
      <dgm:t>
        <a:bodyPr/>
        <a:lstStyle/>
        <a:p>
          <a:endParaRPr lang="en-US"/>
        </a:p>
      </dgm:t>
    </dgm:pt>
    <dgm:pt modelId="{2AA87B25-6C36-4FB7-9F36-19F824E1BD09}">
      <dgm:prSet/>
      <dgm:spPr/>
      <dgm:t>
        <a:bodyPr/>
        <a:lstStyle/>
        <a:p>
          <a:r>
            <a:rPr lang="en-US"/>
            <a:t>Electricity, chemicals, maintenance,  laboratory expenses…..</a:t>
          </a:r>
        </a:p>
      </dgm:t>
    </dgm:pt>
    <dgm:pt modelId="{6385F8F2-130B-4C05-A6EF-8FF160693FBE}" type="parTrans" cxnId="{05477CEA-8413-45B7-BF05-A85963C4DED2}">
      <dgm:prSet/>
      <dgm:spPr/>
      <dgm:t>
        <a:bodyPr/>
        <a:lstStyle/>
        <a:p>
          <a:endParaRPr lang="en-US"/>
        </a:p>
      </dgm:t>
    </dgm:pt>
    <dgm:pt modelId="{4CB3468E-5F62-4C20-859E-4DDF81459CDF}" type="sibTrans" cxnId="{05477CEA-8413-45B7-BF05-A85963C4DED2}">
      <dgm:prSet/>
      <dgm:spPr/>
      <dgm:t>
        <a:bodyPr/>
        <a:lstStyle/>
        <a:p>
          <a:endParaRPr lang="en-US"/>
        </a:p>
      </dgm:t>
    </dgm:pt>
    <dgm:pt modelId="{808746BA-0AD1-421F-BB9C-870F9EECBE1C}">
      <dgm:prSet/>
      <dgm:spPr/>
      <dgm:t>
        <a:bodyPr/>
        <a:lstStyle/>
        <a:p>
          <a:r>
            <a:rPr lang="en-US"/>
            <a:t>Sludge hauling</a:t>
          </a:r>
        </a:p>
      </dgm:t>
    </dgm:pt>
    <dgm:pt modelId="{05677D5D-A148-4104-A84D-E50200A6703B}" type="parTrans" cxnId="{837DFC82-5298-45DB-AD14-E3E4AF8AF1EC}">
      <dgm:prSet/>
      <dgm:spPr/>
      <dgm:t>
        <a:bodyPr/>
        <a:lstStyle/>
        <a:p>
          <a:endParaRPr lang="en-US"/>
        </a:p>
      </dgm:t>
    </dgm:pt>
    <dgm:pt modelId="{176F974D-B2A4-4BD1-91CF-CF9FEB2A1400}" type="sibTrans" cxnId="{837DFC82-5298-45DB-AD14-E3E4AF8AF1EC}">
      <dgm:prSet/>
      <dgm:spPr/>
      <dgm:t>
        <a:bodyPr/>
        <a:lstStyle/>
        <a:p>
          <a:endParaRPr lang="en-US"/>
        </a:p>
      </dgm:t>
    </dgm:pt>
    <dgm:pt modelId="{737679F3-68E8-4764-BD33-7B9A5DD8CE20}">
      <dgm:prSet/>
      <dgm:spPr/>
      <dgm:t>
        <a:bodyPr/>
        <a:lstStyle/>
        <a:p>
          <a:r>
            <a:rPr lang="en-US"/>
            <a:t>Water testing</a:t>
          </a:r>
        </a:p>
      </dgm:t>
    </dgm:pt>
    <dgm:pt modelId="{6815F933-4F5E-4B3A-A072-4BB5DF66330A}" type="parTrans" cxnId="{CD8D6E9B-2265-4EF5-9552-AC6CC415A7E0}">
      <dgm:prSet/>
      <dgm:spPr/>
      <dgm:t>
        <a:bodyPr/>
        <a:lstStyle/>
        <a:p>
          <a:endParaRPr lang="en-US"/>
        </a:p>
      </dgm:t>
    </dgm:pt>
    <dgm:pt modelId="{C3326646-549F-4CE4-8AC7-C66B05D308D9}" type="sibTrans" cxnId="{CD8D6E9B-2265-4EF5-9552-AC6CC415A7E0}">
      <dgm:prSet/>
      <dgm:spPr/>
      <dgm:t>
        <a:bodyPr/>
        <a:lstStyle/>
        <a:p>
          <a:endParaRPr lang="en-US"/>
        </a:p>
      </dgm:t>
    </dgm:pt>
    <dgm:pt modelId="{27CFF141-D7F6-41B1-A35F-8C8A144AF847}">
      <dgm:prSet/>
      <dgm:spPr/>
      <dgm:t>
        <a:bodyPr/>
        <a:lstStyle/>
        <a:p>
          <a:r>
            <a:rPr lang="en-US" dirty="0"/>
            <a:t>Additional Personnel Salary increases</a:t>
          </a:r>
        </a:p>
      </dgm:t>
    </dgm:pt>
    <dgm:pt modelId="{3FCE4F9C-01E4-4AF6-B469-4BBCE02D5B38}" type="parTrans" cxnId="{1AFD9C21-B5DA-49A6-A82F-460BAB6EB3FA}">
      <dgm:prSet/>
      <dgm:spPr/>
      <dgm:t>
        <a:bodyPr/>
        <a:lstStyle/>
        <a:p>
          <a:endParaRPr lang="en-US"/>
        </a:p>
      </dgm:t>
    </dgm:pt>
    <dgm:pt modelId="{3B3F77FE-56A6-412F-A690-DF4777273905}" type="sibTrans" cxnId="{1AFD9C21-B5DA-49A6-A82F-460BAB6EB3FA}">
      <dgm:prSet/>
      <dgm:spPr/>
      <dgm:t>
        <a:bodyPr/>
        <a:lstStyle/>
        <a:p>
          <a:endParaRPr lang="en-US"/>
        </a:p>
      </dgm:t>
    </dgm:pt>
    <dgm:pt modelId="{2B97E464-DA52-4A7E-8185-10A9D4045FAF}" type="pres">
      <dgm:prSet presAssocID="{32C402AF-445F-43CD-AF25-23AAB41BD394}" presName="root" presStyleCnt="0">
        <dgm:presLayoutVars>
          <dgm:dir/>
          <dgm:resizeHandles val="exact"/>
        </dgm:presLayoutVars>
      </dgm:prSet>
      <dgm:spPr/>
    </dgm:pt>
    <dgm:pt modelId="{9AF9CD60-786C-42E9-B12D-1587BA68F648}" type="pres">
      <dgm:prSet presAssocID="{A0FC2381-3EAF-4C53-AAE5-7DCBEE195905}" presName="compNode" presStyleCnt="0"/>
      <dgm:spPr/>
    </dgm:pt>
    <dgm:pt modelId="{A4E3E428-F855-4544-AFA6-00FCDAEE6CDC}" type="pres">
      <dgm:prSet presAssocID="{A0FC2381-3EAF-4C53-AAE5-7DCBEE19590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E063EDA1-449E-4C5B-8345-9A13AA77BAAB}" type="pres">
      <dgm:prSet presAssocID="{A0FC2381-3EAF-4C53-AAE5-7DCBEE195905}" presName="spaceRect" presStyleCnt="0"/>
      <dgm:spPr/>
    </dgm:pt>
    <dgm:pt modelId="{B5E59193-8034-4932-98DE-0951B32E1F6D}" type="pres">
      <dgm:prSet presAssocID="{A0FC2381-3EAF-4C53-AAE5-7DCBEE195905}" presName="textRect" presStyleLbl="revTx" presStyleIdx="0" presStyleCnt="5">
        <dgm:presLayoutVars>
          <dgm:chMax val="1"/>
          <dgm:chPref val="1"/>
        </dgm:presLayoutVars>
      </dgm:prSet>
      <dgm:spPr/>
    </dgm:pt>
    <dgm:pt modelId="{DCC612A3-71EB-4667-AA71-271ABC9F51F1}" type="pres">
      <dgm:prSet presAssocID="{1C16AFEE-B21C-4878-80AE-CDD54D9F1A26}" presName="sibTrans" presStyleCnt="0"/>
      <dgm:spPr/>
    </dgm:pt>
    <dgm:pt modelId="{8D3C7DA7-3F1F-465E-8ADC-BE45B5A0F267}" type="pres">
      <dgm:prSet presAssocID="{2AA87B25-6C36-4FB7-9F36-19F824E1BD09}" presName="compNode" presStyleCnt="0"/>
      <dgm:spPr/>
    </dgm:pt>
    <dgm:pt modelId="{2B69BF23-823A-427F-BD44-80AFA7BAFC69}" type="pres">
      <dgm:prSet presAssocID="{2AA87B25-6C36-4FB7-9F36-19F824E1BD09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entist"/>
        </a:ext>
      </dgm:extLst>
    </dgm:pt>
    <dgm:pt modelId="{B26E8EF7-373B-4EEA-AB9E-469500D4C1E5}" type="pres">
      <dgm:prSet presAssocID="{2AA87B25-6C36-4FB7-9F36-19F824E1BD09}" presName="spaceRect" presStyleCnt="0"/>
      <dgm:spPr/>
    </dgm:pt>
    <dgm:pt modelId="{2EFC89A5-4CF8-4865-89DC-2A6EC74C85C8}" type="pres">
      <dgm:prSet presAssocID="{2AA87B25-6C36-4FB7-9F36-19F824E1BD09}" presName="textRect" presStyleLbl="revTx" presStyleIdx="1" presStyleCnt="5">
        <dgm:presLayoutVars>
          <dgm:chMax val="1"/>
          <dgm:chPref val="1"/>
        </dgm:presLayoutVars>
      </dgm:prSet>
      <dgm:spPr/>
    </dgm:pt>
    <dgm:pt modelId="{A071EC01-42C1-4AA5-8283-020915D9D54C}" type="pres">
      <dgm:prSet presAssocID="{4CB3468E-5F62-4C20-859E-4DDF81459CDF}" presName="sibTrans" presStyleCnt="0"/>
      <dgm:spPr/>
    </dgm:pt>
    <dgm:pt modelId="{073A7475-A29B-4C73-BFBB-698109FA1ECE}" type="pres">
      <dgm:prSet presAssocID="{808746BA-0AD1-421F-BB9C-870F9EECBE1C}" presName="compNode" presStyleCnt="0"/>
      <dgm:spPr/>
    </dgm:pt>
    <dgm:pt modelId="{637A8F39-64A9-45CD-8053-4D82E5B392EC}" type="pres">
      <dgm:prSet presAssocID="{808746BA-0AD1-421F-BB9C-870F9EECBE1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ump truck"/>
        </a:ext>
      </dgm:extLst>
    </dgm:pt>
    <dgm:pt modelId="{D60CACC4-A721-41F7-BB3B-C277FB54DC7E}" type="pres">
      <dgm:prSet presAssocID="{808746BA-0AD1-421F-BB9C-870F9EECBE1C}" presName="spaceRect" presStyleCnt="0"/>
      <dgm:spPr/>
    </dgm:pt>
    <dgm:pt modelId="{61F36FB4-E16E-4CEE-B2D9-0C47D00A361D}" type="pres">
      <dgm:prSet presAssocID="{808746BA-0AD1-421F-BB9C-870F9EECBE1C}" presName="textRect" presStyleLbl="revTx" presStyleIdx="2" presStyleCnt="5">
        <dgm:presLayoutVars>
          <dgm:chMax val="1"/>
          <dgm:chPref val="1"/>
        </dgm:presLayoutVars>
      </dgm:prSet>
      <dgm:spPr/>
    </dgm:pt>
    <dgm:pt modelId="{67854421-5B31-4407-A432-85D68704E6BC}" type="pres">
      <dgm:prSet presAssocID="{176F974D-B2A4-4BD1-91CF-CF9FEB2A1400}" presName="sibTrans" presStyleCnt="0"/>
      <dgm:spPr/>
    </dgm:pt>
    <dgm:pt modelId="{67E85C22-B955-48B4-BC33-1CFA69404392}" type="pres">
      <dgm:prSet presAssocID="{737679F3-68E8-4764-BD33-7B9A5DD8CE20}" presName="compNode" presStyleCnt="0"/>
      <dgm:spPr/>
    </dgm:pt>
    <dgm:pt modelId="{3D1E195F-FE10-41E0-B557-4DED9B443A7C}" type="pres">
      <dgm:prSet presAssocID="{737679F3-68E8-4764-BD33-7B9A5DD8CE2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ter"/>
        </a:ext>
      </dgm:extLst>
    </dgm:pt>
    <dgm:pt modelId="{32DDB8D5-37C2-49CD-A9E2-C100E67F2A1C}" type="pres">
      <dgm:prSet presAssocID="{737679F3-68E8-4764-BD33-7B9A5DD8CE20}" presName="spaceRect" presStyleCnt="0"/>
      <dgm:spPr/>
    </dgm:pt>
    <dgm:pt modelId="{61A3E278-7C48-499F-A1E3-1FFBC2E61A55}" type="pres">
      <dgm:prSet presAssocID="{737679F3-68E8-4764-BD33-7B9A5DD8CE20}" presName="textRect" presStyleLbl="revTx" presStyleIdx="3" presStyleCnt="5">
        <dgm:presLayoutVars>
          <dgm:chMax val="1"/>
          <dgm:chPref val="1"/>
        </dgm:presLayoutVars>
      </dgm:prSet>
      <dgm:spPr/>
    </dgm:pt>
    <dgm:pt modelId="{01B8F895-EDCD-4316-A977-B9E187DDA534}" type="pres">
      <dgm:prSet presAssocID="{C3326646-549F-4CE4-8AC7-C66B05D308D9}" presName="sibTrans" presStyleCnt="0"/>
      <dgm:spPr/>
    </dgm:pt>
    <dgm:pt modelId="{326F0C39-E395-4FC2-96FD-6C5E9B30DF1B}" type="pres">
      <dgm:prSet presAssocID="{27CFF141-D7F6-41B1-A35F-8C8A144AF847}" presName="compNode" presStyleCnt="0"/>
      <dgm:spPr/>
    </dgm:pt>
    <dgm:pt modelId="{B4DB4D37-05EB-4CF3-9FFE-01F93975CC5D}" type="pres">
      <dgm:prSet presAssocID="{27CFF141-D7F6-41B1-A35F-8C8A144AF84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925ADCD2-70FF-44AE-AF6C-59DBADF0CFB9}" type="pres">
      <dgm:prSet presAssocID="{27CFF141-D7F6-41B1-A35F-8C8A144AF847}" presName="spaceRect" presStyleCnt="0"/>
      <dgm:spPr/>
    </dgm:pt>
    <dgm:pt modelId="{D899E1FF-72CD-4429-B6EE-3B2BB5F6C163}" type="pres">
      <dgm:prSet presAssocID="{27CFF141-D7F6-41B1-A35F-8C8A144AF847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D1B99C04-8892-4898-88CB-5783A27BBEF7}" type="presOf" srcId="{737679F3-68E8-4764-BD33-7B9A5DD8CE20}" destId="{61A3E278-7C48-499F-A1E3-1FFBC2E61A55}" srcOrd="0" destOrd="0" presId="urn:microsoft.com/office/officeart/2018/2/layout/IconLabelList"/>
    <dgm:cxn modelId="{E56EDE0A-54B0-4A63-8FF8-7363D79F2BE0}" srcId="{32C402AF-445F-43CD-AF25-23AAB41BD394}" destId="{A0FC2381-3EAF-4C53-AAE5-7DCBEE195905}" srcOrd="0" destOrd="0" parTransId="{9AA5E454-4725-4D3A-9E81-62CB4BD7FC4F}" sibTransId="{1C16AFEE-B21C-4878-80AE-CDD54D9F1A26}"/>
    <dgm:cxn modelId="{1AFD9C21-B5DA-49A6-A82F-460BAB6EB3FA}" srcId="{32C402AF-445F-43CD-AF25-23AAB41BD394}" destId="{27CFF141-D7F6-41B1-A35F-8C8A144AF847}" srcOrd="4" destOrd="0" parTransId="{3FCE4F9C-01E4-4AF6-B469-4BBCE02D5B38}" sibTransId="{3B3F77FE-56A6-412F-A690-DF4777273905}"/>
    <dgm:cxn modelId="{E610475C-A070-4FE4-84BB-266D046F885A}" type="presOf" srcId="{808746BA-0AD1-421F-BB9C-870F9EECBE1C}" destId="{61F36FB4-E16E-4CEE-B2D9-0C47D00A361D}" srcOrd="0" destOrd="0" presId="urn:microsoft.com/office/officeart/2018/2/layout/IconLabelList"/>
    <dgm:cxn modelId="{24B6824E-D4A7-41A3-B09E-E6768178050D}" type="presOf" srcId="{2AA87B25-6C36-4FB7-9F36-19F824E1BD09}" destId="{2EFC89A5-4CF8-4865-89DC-2A6EC74C85C8}" srcOrd="0" destOrd="0" presId="urn:microsoft.com/office/officeart/2018/2/layout/IconLabelList"/>
    <dgm:cxn modelId="{837DFC82-5298-45DB-AD14-E3E4AF8AF1EC}" srcId="{32C402AF-445F-43CD-AF25-23AAB41BD394}" destId="{808746BA-0AD1-421F-BB9C-870F9EECBE1C}" srcOrd="2" destOrd="0" parTransId="{05677D5D-A148-4104-A84D-E50200A6703B}" sibTransId="{176F974D-B2A4-4BD1-91CF-CF9FEB2A1400}"/>
    <dgm:cxn modelId="{CD8D6E9B-2265-4EF5-9552-AC6CC415A7E0}" srcId="{32C402AF-445F-43CD-AF25-23AAB41BD394}" destId="{737679F3-68E8-4764-BD33-7B9A5DD8CE20}" srcOrd="3" destOrd="0" parTransId="{6815F933-4F5E-4B3A-A072-4BB5DF66330A}" sibTransId="{C3326646-549F-4CE4-8AC7-C66B05D308D9}"/>
    <dgm:cxn modelId="{CA32BCBE-69C7-40ED-A026-FEAC59B46088}" type="presOf" srcId="{27CFF141-D7F6-41B1-A35F-8C8A144AF847}" destId="{D899E1FF-72CD-4429-B6EE-3B2BB5F6C163}" srcOrd="0" destOrd="0" presId="urn:microsoft.com/office/officeart/2018/2/layout/IconLabelList"/>
    <dgm:cxn modelId="{2B56CCE3-689E-43A7-ADCC-5CBF9F5FFDE4}" type="presOf" srcId="{32C402AF-445F-43CD-AF25-23AAB41BD394}" destId="{2B97E464-DA52-4A7E-8185-10A9D4045FAF}" srcOrd="0" destOrd="0" presId="urn:microsoft.com/office/officeart/2018/2/layout/IconLabelList"/>
    <dgm:cxn modelId="{05477CEA-8413-45B7-BF05-A85963C4DED2}" srcId="{32C402AF-445F-43CD-AF25-23AAB41BD394}" destId="{2AA87B25-6C36-4FB7-9F36-19F824E1BD09}" srcOrd="1" destOrd="0" parTransId="{6385F8F2-130B-4C05-A6EF-8FF160693FBE}" sibTransId="{4CB3468E-5F62-4C20-859E-4DDF81459CDF}"/>
    <dgm:cxn modelId="{AED0CAF3-9213-4183-A014-C1A46115527F}" type="presOf" srcId="{A0FC2381-3EAF-4C53-AAE5-7DCBEE195905}" destId="{B5E59193-8034-4932-98DE-0951B32E1F6D}" srcOrd="0" destOrd="0" presId="urn:microsoft.com/office/officeart/2018/2/layout/IconLabelList"/>
    <dgm:cxn modelId="{108554EC-4830-4B37-8E79-177EA9683B77}" type="presParOf" srcId="{2B97E464-DA52-4A7E-8185-10A9D4045FAF}" destId="{9AF9CD60-786C-42E9-B12D-1587BA68F648}" srcOrd="0" destOrd="0" presId="urn:microsoft.com/office/officeart/2018/2/layout/IconLabelList"/>
    <dgm:cxn modelId="{1B464B70-23D3-4433-976C-00EC390F299E}" type="presParOf" srcId="{9AF9CD60-786C-42E9-B12D-1587BA68F648}" destId="{A4E3E428-F855-4544-AFA6-00FCDAEE6CDC}" srcOrd="0" destOrd="0" presId="urn:microsoft.com/office/officeart/2018/2/layout/IconLabelList"/>
    <dgm:cxn modelId="{09E1F886-5514-456E-BDBA-578F0FD08686}" type="presParOf" srcId="{9AF9CD60-786C-42E9-B12D-1587BA68F648}" destId="{E063EDA1-449E-4C5B-8345-9A13AA77BAAB}" srcOrd="1" destOrd="0" presId="urn:microsoft.com/office/officeart/2018/2/layout/IconLabelList"/>
    <dgm:cxn modelId="{B3EA39ED-A5CD-4FD4-855D-00E34AF5DD1B}" type="presParOf" srcId="{9AF9CD60-786C-42E9-B12D-1587BA68F648}" destId="{B5E59193-8034-4932-98DE-0951B32E1F6D}" srcOrd="2" destOrd="0" presId="urn:microsoft.com/office/officeart/2018/2/layout/IconLabelList"/>
    <dgm:cxn modelId="{E7BD76AA-68D7-4E45-8C9F-5C70DA1B0836}" type="presParOf" srcId="{2B97E464-DA52-4A7E-8185-10A9D4045FAF}" destId="{DCC612A3-71EB-4667-AA71-271ABC9F51F1}" srcOrd="1" destOrd="0" presId="urn:microsoft.com/office/officeart/2018/2/layout/IconLabelList"/>
    <dgm:cxn modelId="{C72F54E3-C3AE-4B90-909C-BDC03BC96FB2}" type="presParOf" srcId="{2B97E464-DA52-4A7E-8185-10A9D4045FAF}" destId="{8D3C7DA7-3F1F-465E-8ADC-BE45B5A0F267}" srcOrd="2" destOrd="0" presId="urn:microsoft.com/office/officeart/2018/2/layout/IconLabelList"/>
    <dgm:cxn modelId="{252E5EAA-D71B-4D99-B705-EC43FEDFB447}" type="presParOf" srcId="{8D3C7DA7-3F1F-465E-8ADC-BE45B5A0F267}" destId="{2B69BF23-823A-427F-BD44-80AFA7BAFC69}" srcOrd="0" destOrd="0" presId="urn:microsoft.com/office/officeart/2018/2/layout/IconLabelList"/>
    <dgm:cxn modelId="{1E3A9362-F365-4838-B65A-06146A7CDBDB}" type="presParOf" srcId="{8D3C7DA7-3F1F-465E-8ADC-BE45B5A0F267}" destId="{B26E8EF7-373B-4EEA-AB9E-469500D4C1E5}" srcOrd="1" destOrd="0" presId="urn:microsoft.com/office/officeart/2018/2/layout/IconLabelList"/>
    <dgm:cxn modelId="{779291F5-BAA9-4C16-9674-10AD91D2D824}" type="presParOf" srcId="{8D3C7DA7-3F1F-465E-8ADC-BE45B5A0F267}" destId="{2EFC89A5-4CF8-4865-89DC-2A6EC74C85C8}" srcOrd="2" destOrd="0" presId="urn:microsoft.com/office/officeart/2018/2/layout/IconLabelList"/>
    <dgm:cxn modelId="{3E63A193-A9BE-4378-A6B0-83474A400774}" type="presParOf" srcId="{2B97E464-DA52-4A7E-8185-10A9D4045FAF}" destId="{A071EC01-42C1-4AA5-8283-020915D9D54C}" srcOrd="3" destOrd="0" presId="urn:microsoft.com/office/officeart/2018/2/layout/IconLabelList"/>
    <dgm:cxn modelId="{5D58BE8A-0DF0-4099-A9E0-6E74D0468B6F}" type="presParOf" srcId="{2B97E464-DA52-4A7E-8185-10A9D4045FAF}" destId="{073A7475-A29B-4C73-BFBB-698109FA1ECE}" srcOrd="4" destOrd="0" presId="urn:microsoft.com/office/officeart/2018/2/layout/IconLabelList"/>
    <dgm:cxn modelId="{3613D803-B0B7-4CB0-BEED-E44FF4615C3D}" type="presParOf" srcId="{073A7475-A29B-4C73-BFBB-698109FA1ECE}" destId="{637A8F39-64A9-45CD-8053-4D82E5B392EC}" srcOrd="0" destOrd="0" presId="urn:microsoft.com/office/officeart/2018/2/layout/IconLabelList"/>
    <dgm:cxn modelId="{EB70C1D1-32A8-459D-901C-3F94D83355B5}" type="presParOf" srcId="{073A7475-A29B-4C73-BFBB-698109FA1ECE}" destId="{D60CACC4-A721-41F7-BB3B-C277FB54DC7E}" srcOrd="1" destOrd="0" presId="urn:microsoft.com/office/officeart/2018/2/layout/IconLabelList"/>
    <dgm:cxn modelId="{9D8AB39C-FC41-4DE0-B1E0-79787A6E9290}" type="presParOf" srcId="{073A7475-A29B-4C73-BFBB-698109FA1ECE}" destId="{61F36FB4-E16E-4CEE-B2D9-0C47D00A361D}" srcOrd="2" destOrd="0" presId="urn:microsoft.com/office/officeart/2018/2/layout/IconLabelList"/>
    <dgm:cxn modelId="{F9616291-ADBF-4A07-94E1-3441CCF88A37}" type="presParOf" srcId="{2B97E464-DA52-4A7E-8185-10A9D4045FAF}" destId="{67854421-5B31-4407-A432-85D68704E6BC}" srcOrd="5" destOrd="0" presId="urn:microsoft.com/office/officeart/2018/2/layout/IconLabelList"/>
    <dgm:cxn modelId="{96C8AFAA-FD43-4984-AC19-29CC0ACEE1A8}" type="presParOf" srcId="{2B97E464-DA52-4A7E-8185-10A9D4045FAF}" destId="{67E85C22-B955-48B4-BC33-1CFA69404392}" srcOrd="6" destOrd="0" presId="urn:microsoft.com/office/officeart/2018/2/layout/IconLabelList"/>
    <dgm:cxn modelId="{FC06A1DA-A81C-42C1-B430-1B3E5E42053F}" type="presParOf" srcId="{67E85C22-B955-48B4-BC33-1CFA69404392}" destId="{3D1E195F-FE10-41E0-B557-4DED9B443A7C}" srcOrd="0" destOrd="0" presId="urn:microsoft.com/office/officeart/2018/2/layout/IconLabelList"/>
    <dgm:cxn modelId="{356CB1BD-BA85-4910-9DF8-60A47357A4C2}" type="presParOf" srcId="{67E85C22-B955-48B4-BC33-1CFA69404392}" destId="{32DDB8D5-37C2-49CD-A9E2-C100E67F2A1C}" srcOrd="1" destOrd="0" presId="urn:microsoft.com/office/officeart/2018/2/layout/IconLabelList"/>
    <dgm:cxn modelId="{5D63F1FE-CA57-4AB5-950C-2D7ABAF42954}" type="presParOf" srcId="{67E85C22-B955-48B4-BC33-1CFA69404392}" destId="{61A3E278-7C48-499F-A1E3-1FFBC2E61A55}" srcOrd="2" destOrd="0" presId="urn:microsoft.com/office/officeart/2018/2/layout/IconLabelList"/>
    <dgm:cxn modelId="{E6A369B0-324B-4215-9175-4CFE1CFF1A53}" type="presParOf" srcId="{2B97E464-DA52-4A7E-8185-10A9D4045FAF}" destId="{01B8F895-EDCD-4316-A977-B9E187DDA534}" srcOrd="7" destOrd="0" presId="urn:microsoft.com/office/officeart/2018/2/layout/IconLabelList"/>
    <dgm:cxn modelId="{EDCA3A16-98A4-45CE-B566-288B715A1F56}" type="presParOf" srcId="{2B97E464-DA52-4A7E-8185-10A9D4045FAF}" destId="{326F0C39-E395-4FC2-96FD-6C5E9B30DF1B}" srcOrd="8" destOrd="0" presId="urn:microsoft.com/office/officeart/2018/2/layout/IconLabelList"/>
    <dgm:cxn modelId="{64A90663-8D71-4DE5-8297-E9A85BBD454B}" type="presParOf" srcId="{326F0C39-E395-4FC2-96FD-6C5E9B30DF1B}" destId="{B4DB4D37-05EB-4CF3-9FFE-01F93975CC5D}" srcOrd="0" destOrd="0" presId="urn:microsoft.com/office/officeart/2018/2/layout/IconLabelList"/>
    <dgm:cxn modelId="{B77BD320-8A71-4C24-B51A-0B7B805FF29B}" type="presParOf" srcId="{326F0C39-E395-4FC2-96FD-6C5E9B30DF1B}" destId="{925ADCD2-70FF-44AE-AF6C-59DBADF0CFB9}" srcOrd="1" destOrd="0" presId="urn:microsoft.com/office/officeart/2018/2/layout/IconLabelList"/>
    <dgm:cxn modelId="{5B197443-864C-43D7-BF21-DFE57815E505}" type="presParOf" srcId="{326F0C39-E395-4FC2-96FD-6C5E9B30DF1B}" destId="{D899E1FF-72CD-4429-B6EE-3B2BB5F6C16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E3E428-F855-4544-AFA6-00FCDAEE6CDC}">
      <dsp:nvSpPr>
        <dsp:cNvPr id="0" name=""/>
        <dsp:cNvSpPr/>
      </dsp:nvSpPr>
      <dsp:spPr>
        <a:xfrm>
          <a:off x="435506" y="1049406"/>
          <a:ext cx="711123" cy="7111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E59193-8034-4932-98DE-0951B32E1F6D}">
      <dsp:nvSpPr>
        <dsp:cNvPr id="0" name=""/>
        <dsp:cNvSpPr/>
      </dsp:nvSpPr>
      <dsp:spPr>
        <a:xfrm>
          <a:off x="930" y="2034140"/>
          <a:ext cx="1580273" cy="632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Budget expenses</a:t>
          </a:r>
          <a:br>
            <a:rPr lang="en-US" sz="1200" kern="1200" dirty="0"/>
          </a:br>
          <a:r>
            <a:rPr lang="en-US" sz="1200" kern="1200" dirty="0"/>
            <a:t>Administration</a:t>
          </a:r>
        </a:p>
      </dsp:txBody>
      <dsp:txXfrm>
        <a:off x="930" y="2034140"/>
        <a:ext cx="1580273" cy="632109"/>
      </dsp:txXfrm>
    </dsp:sp>
    <dsp:sp modelId="{2B69BF23-823A-427F-BD44-80AFA7BAFC69}">
      <dsp:nvSpPr>
        <dsp:cNvPr id="0" name=""/>
        <dsp:cNvSpPr/>
      </dsp:nvSpPr>
      <dsp:spPr>
        <a:xfrm>
          <a:off x="2292327" y="1049406"/>
          <a:ext cx="711123" cy="7111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FC89A5-4CF8-4865-89DC-2A6EC74C85C8}">
      <dsp:nvSpPr>
        <dsp:cNvPr id="0" name=""/>
        <dsp:cNvSpPr/>
      </dsp:nvSpPr>
      <dsp:spPr>
        <a:xfrm>
          <a:off x="1857752" y="2034140"/>
          <a:ext cx="1580273" cy="632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Electricity, chemicals, maintenance,  laboratory expenses…..</a:t>
          </a:r>
        </a:p>
      </dsp:txBody>
      <dsp:txXfrm>
        <a:off x="1857752" y="2034140"/>
        <a:ext cx="1580273" cy="632109"/>
      </dsp:txXfrm>
    </dsp:sp>
    <dsp:sp modelId="{637A8F39-64A9-45CD-8053-4D82E5B392EC}">
      <dsp:nvSpPr>
        <dsp:cNvPr id="0" name=""/>
        <dsp:cNvSpPr/>
      </dsp:nvSpPr>
      <dsp:spPr>
        <a:xfrm>
          <a:off x="4149148" y="1049406"/>
          <a:ext cx="711123" cy="7111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F36FB4-E16E-4CEE-B2D9-0C47D00A361D}">
      <dsp:nvSpPr>
        <dsp:cNvPr id="0" name=""/>
        <dsp:cNvSpPr/>
      </dsp:nvSpPr>
      <dsp:spPr>
        <a:xfrm>
          <a:off x="3714573" y="2034140"/>
          <a:ext cx="1580273" cy="632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Sludge hauling</a:t>
          </a:r>
        </a:p>
      </dsp:txBody>
      <dsp:txXfrm>
        <a:off x="3714573" y="2034140"/>
        <a:ext cx="1580273" cy="632109"/>
      </dsp:txXfrm>
    </dsp:sp>
    <dsp:sp modelId="{3D1E195F-FE10-41E0-B557-4DED9B443A7C}">
      <dsp:nvSpPr>
        <dsp:cNvPr id="0" name=""/>
        <dsp:cNvSpPr/>
      </dsp:nvSpPr>
      <dsp:spPr>
        <a:xfrm>
          <a:off x="1363916" y="3061318"/>
          <a:ext cx="711123" cy="7111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A3E278-7C48-499F-A1E3-1FFBC2E61A55}">
      <dsp:nvSpPr>
        <dsp:cNvPr id="0" name=""/>
        <dsp:cNvSpPr/>
      </dsp:nvSpPr>
      <dsp:spPr>
        <a:xfrm>
          <a:off x="929341" y="4046052"/>
          <a:ext cx="1580273" cy="632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Water testing</a:t>
          </a:r>
        </a:p>
      </dsp:txBody>
      <dsp:txXfrm>
        <a:off x="929341" y="4046052"/>
        <a:ext cx="1580273" cy="632109"/>
      </dsp:txXfrm>
    </dsp:sp>
    <dsp:sp modelId="{B4DB4D37-05EB-4CF3-9FFE-01F93975CC5D}">
      <dsp:nvSpPr>
        <dsp:cNvPr id="0" name=""/>
        <dsp:cNvSpPr/>
      </dsp:nvSpPr>
      <dsp:spPr>
        <a:xfrm>
          <a:off x="3220738" y="3061318"/>
          <a:ext cx="711123" cy="71112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99E1FF-72CD-4429-B6EE-3B2BB5F6C163}">
      <dsp:nvSpPr>
        <dsp:cNvPr id="0" name=""/>
        <dsp:cNvSpPr/>
      </dsp:nvSpPr>
      <dsp:spPr>
        <a:xfrm>
          <a:off x="2786162" y="4046052"/>
          <a:ext cx="1580273" cy="632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Additional Personnel Salary increases</a:t>
          </a:r>
        </a:p>
      </dsp:txBody>
      <dsp:txXfrm>
        <a:off x="2786162" y="4046052"/>
        <a:ext cx="1580273" cy="6321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47E635D-C3B4-465B-AF24-991B6BF63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A0623D0-396B-499E-BBFB-C17F1BB0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4" name="Picture 3" descr="Calculator, pen, compass, money and a paper with graphs printed on it">
            <a:extLst>
              <a:ext uri="{FF2B5EF4-FFF2-40B4-BE49-F238E27FC236}">
                <a16:creationId xmlns:a16="http://schemas.microsoft.com/office/drawing/2014/main" id="{A5687489-B096-2705-D8EC-4A27D8F34EB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</a:blip>
          <a:srcRect r="-1" b="6636"/>
          <a:stretch/>
        </p:blipFill>
        <p:spPr>
          <a:xfrm>
            <a:off x="19965" y="-40945"/>
            <a:ext cx="12191695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1AF192C-698D-4635-9C9F-F9769A56A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862F28-7C54-4584-AA9F-A8624EA42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2054" y="3428998"/>
            <a:ext cx="5816024" cy="2623459"/>
          </a:xfrm>
        </p:spPr>
        <p:txBody>
          <a:bodyPr>
            <a:normAutofit fontScale="90000"/>
          </a:bodyPr>
          <a:lstStyle/>
          <a:p>
            <a:r>
              <a:rPr lang="en-US" sz="6100" dirty="0"/>
              <a:t>FY2025 Proposed Budget &amp; Tax Rate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E56C4B-C9E0-4F01-AF43-E69279A06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654A17-56DA-4921-A42B-DE255FA66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6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7B08B2-0DA5-4B7F-A47D-5C15ECFB0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agnifying glass showing decling performance">
            <a:extLst>
              <a:ext uri="{FF2B5EF4-FFF2-40B4-BE49-F238E27FC236}">
                <a16:creationId xmlns:a16="http://schemas.microsoft.com/office/drawing/2014/main" id="{8E9E1260-63D3-65D0-5C0E-237F215396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078" r="-1" b="9649"/>
          <a:stretch/>
        </p:blipFill>
        <p:spPr>
          <a:xfrm>
            <a:off x="325" y="-2718"/>
            <a:ext cx="12191675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9C770FC-6D2D-4B73-8219-CFEB0B146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DD31FDA-BCB5-4B8D-8FB8-8CCF019C9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90A298A-601D-412F-9A93-09DCA9DBE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74A3CD-596C-4FAC-8913-C98848CD2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6A99299-7151-43AF-94CF-2ADA8412B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5" y="0"/>
            <a:ext cx="4431479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BF54B0-FAE0-4952-92F8-53EAE4547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738" y="808056"/>
            <a:ext cx="2659944" cy="1225532"/>
          </a:xfrm>
        </p:spPr>
        <p:txBody>
          <a:bodyPr>
            <a:normAutofit/>
          </a:bodyPr>
          <a:lstStyle/>
          <a:p>
            <a:pPr algn="l"/>
            <a:r>
              <a:rPr lang="en-US" sz="2600"/>
              <a:t>Overall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80A7-8C71-41DE-88F7-8A3177342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281" y="2171700"/>
            <a:ext cx="2668401" cy="3878243"/>
          </a:xfrm>
        </p:spPr>
        <p:txBody>
          <a:bodyPr>
            <a:normAutofit fontScale="77500" lnSpcReduction="20000"/>
          </a:bodyPr>
          <a:lstStyle/>
          <a:p>
            <a:r>
              <a:rPr lang="en-US" sz="1600" dirty="0"/>
              <a:t>Balanced</a:t>
            </a:r>
          </a:p>
          <a:p>
            <a:r>
              <a:rPr lang="en-US" sz="1600" dirty="0"/>
              <a:t>0.79 Cent Tax Rate Increase Over the Constant Tax Rate </a:t>
            </a:r>
          </a:p>
          <a:p>
            <a:r>
              <a:rPr lang="en-US" sz="1600" dirty="0"/>
              <a:t>2% Increase in Water Rates</a:t>
            </a:r>
          </a:p>
          <a:p>
            <a:r>
              <a:rPr lang="en-US" sz="1600" dirty="0"/>
              <a:t>Address the Priorities of the Commissioners</a:t>
            </a:r>
          </a:p>
          <a:p>
            <a:r>
              <a:rPr lang="en-US" sz="1600" dirty="0"/>
              <a:t>Adequate Reserves Fund</a:t>
            </a:r>
          </a:p>
          <a:p>
            <a:r>
              <a:rPr lang="en-US" sz="1600" dirty="0"/>
              <a:t>Full Document Online poolesvillemd.gov</a:t>
            </a:r>
          </a:p>
          <a:p>
            <a:r>
              <a:rPr lang="en-US" sz="1600" dirty="0"/>
              <a:t>Set Public Hearing April 8, 2024</a:t>
            </a:r>
          </a:p>
          <a:p>
            <a:endParaRPr lang="en-US" sz="16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9BB4655-F250-4A6F-9526-13AFF6118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3755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91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006A9-3D83-46F5-B637-6D9082116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Questions??</a:t>
            </a:r>
          </a:p>
          <a:p>
            <a:r>
              <a:rPr lang="en-US" dirty="0"/>
              <a:t>Set Public Hearing</a:t>
            </a:r>
          </a:p>
        </p:txBody>
      </p:sp>
    </p:spTree>
    <p:extLst>
      <p:ext uri="{BB962C8B-B14F-4D97-AF65-F5344CB8AC3E}">
        <p14:creationId xmlns:p14="http://schemas.microsoft.com/office/powerpoint/2010/main" val="54703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FA3880A-8D8F-466C-A4A1-F07BCDD37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0A64CB-20A1-4508-B568-284EB04F7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DA14841-53A4-4935-BE65-C8373B8A6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77C2CF-B2DD-41C8-8B5E-152673376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77EE36-E59D-4778-8F99-4B470DA4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586C6C5-47AF-450A-932D-880EF823E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87901A-AA64-4940-9803-F67677851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00D9662-5CF3-4BF8-85EE-E1503E35D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alculator, pen, compass, money and a paper with graphs printed on it">
            <a:extLst>
              <a:ext uri="{FF2B5EF4-FFF2-40B4-BE49-F238E27FC236}">
                <a16:creationId xmlns:a16="http://schemas.microsoft.com/office/drawing/2014/main" id="{1AABC7D4-B523-43DA-D3CA-926E28046C4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r="-1" b="6636"/>
          <a:stretch/>
        </p:blipFill>
        <p:spPr>
          <a:xfrm>
            <a:off x="3341822" y="64689"/>
            <a:ext cx="12191675" cy="685799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9C7C206-8404-40AC-969B-40CE396E31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5" y="2105202"/>
            <a:ext cx="9360205" cy="475279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EAD64B3-D01F-43C5-AFF5-7EDCC3D37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5BF951FB-3496-4321-9E03-62C6C49A2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12CC157-1C7E-4345-89D3-52E61E0A1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3554ECE-6F4C-4F12-B9C2-1A8072672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4" y="0"/>
            <a:ext cx="4428326" cy="6858000"/>
          </a:xfrm>
          <a:prstGeom prst="rect">
            <a:avLst/>
          </a:prstGeom>
          <a:solidFill>
            <a:schemeClr val="bg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2D19B9-9D0B-F02D-9950-62757A47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4" y="3428998"/>
            <a:ext cx="2659895" cy="22685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/>
              <a:t>BUDGET OVERVIEW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D35B0FD-0F2F-4198-91DA-900B7FB3F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3384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40558D-E570-EA7F-2E09-9F68BA7F86B2}"/>
              </a:ext>
            </a:extLst>
          </p:cNvPr>
          <p:cNvSpPr txBox="1"/>
          <p:nvPr/>
        </p:nvSpPr>
        <p:spPr>
          <a:xfrm>
            <a:off x="5813220" y="102734"/>
            <a:ext cx="5944704" cy="665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Challenges Building Over The Past Few Years</a:t>
            </a:r>
          </a:p>
          <a:p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Trash contract increased from $580,000 to $790,000 per year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Hiring of Assistant Manager and restructuring administrative personnel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Funding our match requirement for grant projects, Streetscape and WWTP upgrades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Restructuring of employee salaries and benefits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Addressing PFAS in the drinking water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Increased cost of filtration media replacement in other wells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Hiring of 2 additional personnel this year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3.2% increase in salaries (CPI) this year</a:t>
            </a:r>
          </a:p>
        </p:txBody>
      </p:sp>
    </p:spTree>
    <p:extLst>
      <p:ext uri="{BB962C8B-B14F-4D97-AF65-F5344CB8AC3E}">
        <p14:creationId xmlns:p14="http://schemas.microsoft.com/office/powerpoint/2010/main" val="35977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55B6-CB04-4249-81E9-236B7563A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General Fund Revenue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ED231-18A2-4E09-B3C0-3988C467C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501254"/>
            <a:ext cx="7796540" cy="523164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This year’s budget proposes to increase the constant property tax rate by .79 cents from 17.81¢/$100 of assessment to 18.59¢/$100.   </a:t>
            </a:r>
            <a:br>
              <a:rPr lang="en-US" dirty="0"/>
            </a:br>
            <a:r>
              <a:rPr lang="en-US" dirty="0"/>
              <a:t>This increase generates an additional $130,204 of revenue.</a:t>
            </a:r>
          </a:p>
          <a:p>
            <a:pPr marL="0" indent="0">
              <a:buNone/>
            </a:pPr>
            <a:r>
              <a:rPr lang="en-US" dirty="0"/>
              <a:t>How does this impact property owners? </a:t>
            </a:r>
          </a:p>
          <a:p>
            <a:r>
              <a:rPr lang="en-US" dirty="0"/>
              <a:t>A $300,000 property currently = $534/</a:t>
            </a:r>
            <a:r>
              <a:rPr lang="en-US" dirty="0" err="1"/>
              <a:t>yr</a:t>
            </a:r>
            <a:r>
              <a:rPr lang="en-US" dirty="0"/>
              <a:t>, increases to $558/</a:t>
            </a:r>
            <a:r>
              <a:rPr lang="en-US" dirty="0" err="1"/>
              <a:t>yr</a:t>
            </a:r>
            <a:endParaRPr lang="en-US" dirty="0"/>
          </a:p>
          <a:p>
            <a:r>
              <a:rPr lang="en-US" dirty="0"/>
              <a:t>A $500,000 property currently = $891/</a:t>
            </a:r>
            <a:r>
              <a:rPr lang="en-US" dirty="0" err="1"/>
              <a:t>yr</a:t>
            </a:r>
            <a:r>
              <a:rPr lang="en-US" dirty="0"/>
              <a:t>, increases to 926/</a:t>
            </a:r>
            <a:r>
              <a:rPr lang="en-US" dirty="0" err="1"/>
              <a:t>yr</a:t>
            </a:r>
            <a:endParaRPr lang="en-US" dirty="0"/>
          </a:p>
          <a:p>
            <a:r>
              <a:rPr lang="en-US" dirty="0"/>
              <a:t>A $800,000 property currently = $1,425/</a:t>
            </a:r>
            <a:r>
              <a:rPr lang="en-US" dirty="0" err="1"/>
              <a:t>yr</a:t>
            </a:r>
            <a:r>
              <a:rPr lang="en-US" dirty="0"/>
              <a:t>, increases to $1,487/</a:t>
            </a:r>
            <a:r>
              <a:rPr lang="en-US" dirty="0" err="1"/>
              <a:t>yr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Town continues to receive 17% of the Income Tax generated, which is now leveling off with decreased development.</a:t>
            </a:r>
          </a:p>
          <a:p>
            <a:pPr marL="0" indent="0">
              <a:buNone/>
            </a:pPr>
            <a:r>
              <a:rPr lang="en-US" dirty="0"/>
              <a:t>Highway User Funds, Revenue Sharing remain constant. </a:t>
            </a:r>
          </a:p>
          <a:p>
            <a:pPr marL="0" indent="0">
              <a:buNone/>
            </a:pPr>
            <a:r>
              <a:rPr lang="en-US" dirty="0"/>
              <a:t>Wireless antenna rental revenue is now accounted for in the Water Fund. </a:t>
            </a:r>
          </a:p>
        </p:txBody>
      </p:sp>
    </p:spTree>
    <p:extLst>
      <p:ext uri="{BB962C8B-B14F-4D97-AF65-F5344CB8AC3E}">
        <p14:creationId xmlns:p14="http://schemas.microsoft.com/office/powerpoint/2010/main" val="4041278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1AF5FBB-9FDC-4D75-9DD6-DAF01ED19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33BBBE6-F4CF-483E-BA74-B51421B4D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C790028-99AE-4AE4-8269-9913E2D50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936A2A-FE08-4EE0-A409-3EF3FA244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AF0407B-48CB-4C05-B0D7-7A69A0D40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C50C3D-0DA0-4914-B5B4-D1819CC69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CF9E583-1A92-4144-B4FA-81D98317F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55980737-1E33-40A8-819D-C20C41E4F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6ABBD51A-FA48-44B8-B184-A40D7F134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10188A9-F0D9-4FE9-85DC-217914527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32927575-BD84-44B6-BE49-E0C7EDD0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3FDF09A-B960-49F4-BAEB-DA397BDCD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91BE6C0-4118-460B-90C2-160041247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D077FA-9AF2-4A22-9FF0-BAEF51A70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4" y="3428998"/>
            <a:ext cx="2668479" cy="22685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/>
              <a:t>General Fund Overview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5B5C763-A6E8-4D31-B139-30D083B82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10">
            <a:extLst>
              <a:ext uri="{FF2B5EF4-FFF2-40B4-BE49-F238E27FC236}">
                <a16:creationId xmlns:a16="http://schemas.microsoft.com/office/drawing/2014/main" id="{B4B114B6-C92D-4E41-BFC9-BD07C8B2FC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8516757"/>
              </p:ext>
            </p:extLst>
          </p:nvPr>
        </p:nvGraphicFramePr>
        <p:xfrm>
          <a:off x="5444747" y="1861468"/>
          <a:ext cx="5297323" cy="313573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596728">
                  <a:extLst>
                    <a:ext uri="{9D8B030D-6E8A-4147-A177-3AD203B41FA5}">
                      <a16:colId xmlns:a16="http://schemas.microsoft.com/office/drawing/2014/main" val="688952711"/>
                    </a:ext>
                  </a:extLst>
                </a:gridCol>
                <a:gridCol w="1700595">
                  <a:extLst>
                    <a:ext uri="{9D8B030D-6E8A-4147-A177-3AD203B41FA5}">
                      <a16:colId xmlns:a16="http://schemas.microsoft.com/office/drawing/2014/main" val="4025372922"/>
                    </a:ext>
                  </a:extLst>
                </a:gridCol>
              </a:tblGrid>
              <a:tr h="469293">
                <a:tc>
                  <a:txBody>
                    <a:bodyPr/>
                    <a:lstStyle/>
                    <a:p>
                      <a:r>
                        <a:rPr lang="en-US" sz="2100"/>
                        <a:t>Revenue</a:t>
                      </a:r>
                    </a:p>
                  </a:txBody>
                  <a:tcPr marL="106657" marR="106657" marT="53329" marB="5332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100" dirty="0"/>
                        <a:t>$5,312,993</a:t>
                      </a:r>
                    </a:p>
                  </a:txBody>
                  <a:tcPr marL="106657" marR="106657" marT="53329" marB="53329"/>
                </a:tc>
                <a:extLst>
                  <a:ext uri="{0D108BD9-81ED-4DB2-BD59-A6C34878D82A}">
                    <a16:rowId xmlns:a16="http://schemas.microsoft.com/office/drawing/2014/main" val="1579096063"/>
                  </a:ext>
                </a:extLst>
              </a:tr>
              <a:tr h="469293">
                <a:tc>
                  <a:txBody>
                    <a:bodyPr/>
                    <a:lstStyle/>
                    <a:p>
                      <a:r>
                        <a:rPr lang="en-US" sz="2100"/>
                        <a:t>Funding General Projects</a:t>
                      </a:r>
                    </a:p>
                  </a:txBody>
                  <a:tcPr marL="106657" marR="106657" marT="53329" marB="5332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100" dirty="0"/>
                        <a:t>$789,000</a:t>
                      </a:r>
                    </a:p>
                  </a:txBody>
                  <a:tcPr marL="106657" marR="106657" marT="53329" marB="53329"/>
                </a:tc>
                <a:extLst>
                  <a:ext uri="{0D108BD9-81ED-4DB2-BD59-A6C34878D82A}">
                    <a16:rowId xmlns:a16="http://schemas.microsoft.com/office/drawing/2014/main" val="226646311"/>
                  </a:ext>
                </a:extLst>
              </a:tr>
              <a:tr h="789266">
                <a:tc>
                  <a:txBody>
                    <a:bodyPr/>
                    <a:lstStyle/>
                    <a:p>
                      <a:r>
                        <a:rPr lang="en-US" sz="2100"/>
                        <a:t>Funding Water Wastewater Projects</a:t>
                      </a:r>
                    </a:p>
                  </a:txBody>
                  <a:tcPr marL="106657" marR="106657" marT="53329" marB="5332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100" dirty="0"/>
                        <a:t>$566,000</a:t>
                      </a:r>
                    </a:p>
                  </a:txBody>
                  <a:tcPr marL="106657" marR="106657" marT="53329" marB="53329"/>
                </a:tc>
                <a:extLst>
                  <a:ext uri="{0D108BD9-81ED-4DB2-BD59-A6C34878D82A}">
                    <a16:rowId xmlns:a16="http://schemas.microsoft.com/office/drawing/2014/main" val="729774823"/>
                  </a:ext>
                </a:extLst>
              </a:tr>
              <a:tr h="4692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Operating Expenses</a:t>
                      </a:r>
                      <a:endParaRPr kumimoji="0" lang="en-US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6657" marR="106657" marT="53329" marB="5332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100" dirty="0"/>
                        <a:t>$3,949,405</a:t>
                      </a:r>
                    </a:p>
                  </a:txBody>
                  <a:tcPr marL="106657" marR="106657" marT="53329" marB="53329"/>
                </a:tc>
                <a:extLst>
                  <a:ext uri="{0D108BD9-81ED-4DB2-BD59-A6C34878D82A}">
                    <a16:rowId xmlns:a16="http://schemas.microsoft.com/office/drawing/2014/main" val="361473461"/>
                  </a:ext>
                </a:extLst>
              </a:tr>
              <a:tr h="4692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Total Annual expenditures</a:t>
                      </a:r>
                      <a:endParaRPr kumimoji="0" lang="en-US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6657" marR="106657" marT="53329" marB="5332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100" dirty="0"/>
                        <a:t>$5,304,405</a:t>
                      </a:r>
                    </a:p>
                  </a:txBody>
                  <a:tcPr marL="106657" marR="106657" marT="53329" marB="53329"/>
                </a:tc>
                <a:extLst>
                  <a:ext uri="{0D108BD9-81ED-4DB2-BD59-A6C34878D82A}">
                    <a16:rowId xmlns:a16="http://schemas.microsoft.com/office/drawing/2014/main" val="641325316"/>
                  </a:ext>
                </a:extLst>
              </a:tr>
              <a:tr h="4692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</a:rPr>
                        <a:t>Annual Balance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6657" marR="106657" marT="53329" marB="5332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100" b="1" dirty="0"/>
                        <a:t>$8,588</a:t>
                      </a:r>
                    </a:p>
                  </a:txBody>
                  <a:tcPr marL="106657" marR="106657" marT="53329" marB="53329"/>
                </a:tc>
                <a:extLst>
                  <a:ext uri="{0D108BD9-81ED-4DB2-BD59-A6C34878D82A}">
                    <a16:rowId xmlns:a16="http://schemas.microsoft.com/office/drawing/2014/main" val="601805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132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2F780-95DA-421C-879B-092A17C49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General Fund Operating Expenses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6B83C-E2BD-4070-BE9C-5697A22A5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General operating expenses cover all the basic support for general operations.</a:t>
            </a:r>
          </a:p>
          <a:p>
            <a:pPr lvl="1"/>
            <a:r>
              <a:rPr lang="en-US" dirty="0"/>
              <a:t>Town Administration, parks maintenance, streetlights, street trees trash removal…..</a:t>
            </a:r>
          </a:p>
          <a:p>
            <a:pPr lvl="1"/>
            <a:r>
              <a:rPr lang="en-US" dirty="0"/>
              <a:t>Salaries – 3.2% CPI Increase</a:t>
            </a:r>
          </a:p>
          <a:p>
            <a:pPr lvl="1"/>
            <a:r>
              <a:rPr lang="en-US" dirty="0"/>
              <a:t>Debt Service</a:t>
            </a:r>
          </a:p>
          <a:p>
            <a:pPr lvl="1"/>
            <a:r>
              <a:rPr lang="en-US" dirty="0"/>
              <a:t>Community Outreach Programs</a:t>
            </a:r>
          </a:p>
          <a:p>
            <a:pPr lvl="1"/>
            <a:r>
              <a:rPr lang="en-US" dirty="0"/>
              <a:t>Engineering</a:t>
            </a:r>
          </a:p>
          <a:p>
            <a:pPr lvl="1"/>
            <a:r>
              <a:rPr lang="en-US" dirty="0"/>
              <a:t>Community Events Support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80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DA2D5B-EC4E-4C78-8139-F36D2F2D1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5262" y="-2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4AAACE2-9C9E-468F-8297-EF7B5E55F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646ACF-ADEA-4DB2-BA9B-8B1D06349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412" y="1201723"/>
            <a:ext cx="3133750" cy="4454554"/>
          </a:xfrm>
        </p:spPr>
        <p:txBody>
          <a:bodyPr anchor="ctr">
            <a:normAutofit/>
          </a:bodyPr>
          <a:lstStyle/>
          <a:p>
            <a:r>
              <a:rPr lang="en-US" sz="3600" dirty="0"/>
              <a:t>General Capital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30F2B-A9D3-4F25-804F-0C3C85F6F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4363" y="1201723"/>
            <a:ext cx="5329250" cy="4454554"/>
          </a:xfrm>
        </p:spPr>
        <p:txBody>
          <a:bodyPr anchor="ctr"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sz="1500" dirty="0"/>
              <a:t>$789,000 allocated towards projects.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Future office requirements/website &amp; technology upgrades.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Town Hall Maintenance, Community Center, Historic Medley grant, Storage Building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Mowers/Tractors – 7-year cycle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Trucks – 10-year cycle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Fisher Avenue Streetscape, Sidewalks, GIS System, Whalen Park Electrical Upgrades, Outdoor Pool Bubble, Grocery Co-Op……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Park Replacement Fund, Soccer Fields, Stevens Park Lights, Skatepark, Bouldering Park, Pickleball Courts…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Accumulating funds for FY26 Paving Program &amp; Speed Humps</a:t>
            </a:r>
          </a:p>
          <a:p>
            <a:pPr>
              <a:lnSpc>
                <a:spcPct val="110000"/>
              </a:lnSpc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619238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1AF5FBB-9FDC-4D75-9DD6-DAF01ED19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33BBBE6-F4CF-483E-BA74-B51421B4D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C790028-99AE-4AE4-8269-9913E2D50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936A2A-FE08-4EE0-A409-3EF3FA244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F0407B-48CB-4C05-B0D7-7A69A0D40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DC50C3D-0DA0-4914-B5B4-D1819CC69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F9E583-1A92-4144-B4FA-81D98317F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5980737-1E33-40A8-819D-C20C41E4F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6ABBD51A-FA48-44B8-B184-A40D7F134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10188A9-F0D9-4FE9-85DC-217914527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32927575-BD84-44B6-BE49-E0C7EDD0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3FDF09A-B960-49F4-BAEB-DA397BDCD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91BE6C0-4118-460B-90C2-160041247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2B9EFF-7D4D-4541-B729-5070EA2D8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4" y="3428998"/>
            <a:ext cx="2668479" cy="22685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W &amp; WW Fund Overview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5B5C763-A6E8-4D31-B139-30D083B82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77C2F2-DCF2-450D-91A4-4843092D38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9445147"/>
              </p:ext>
            </p:extLst>
          </p:nvPr>
        </p:nvGraphicFramePr>
        <p:xfrm>
          <a:off x="5444747" y="1938618"/>
          <a:ext cx="5297322" cy="2981433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3299137">
                  <a:extLst>
                    <a:ext uri="{9D8B030D-6E8A-4147-A177-3AD203B41FA5}">
                      <a16:colId xmlns:a16="http://schemas.microsoft.com/office/drawing/2014/main" val="1119902483"/>
                    </a:ext>
                  </a:extLst>
                </a:gridCol>
                <a:gridCol w="1998185">
                  <a:extLst>
                    <a:ext uri="{9D8B030D-6E8A-4147-A177-3AD203B41FA5}">
                      <a16:colId xmlns:a16="http://schemas.microsoft.com/office/drawing/2014/main" val="3063576820"/>
                    </a:ext>
                  </a:extLst>
                </a:gridCol>
              </a:tblGrid>
              <a:tr h="671409">
                <a:tc>
                  <a:txBody>
                    <a:bodyPr/>
                    <a:lstStyle/>
                    <a:p>
                      <a:r>
                        <a:rPr lang="en-US" sz="2500" b="1" cap="none" spc="0">
                          <a:solidFill>
                            <a:schemeClr val="tx1"/>
                          </a:solidFill>
                        </a:rPr>
                        <a:t>Revenue</a:t>
                      </a:r>
                    </a:p>
                  </a:txBody>
                  <a:tcPr marL="98598" marR="140855" marT="28171" marB="211282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 b="1" cap="none" spc="0" dirty="0">
                          <a:solidFill>
                            <a:schemeClr val="tx1"/>
                          </a:solidFill>
                        </a:rPr>
                        <a:t>$2,053,152</a:t>
                      </a:r>
                    </a:p>
                  </a:txBody>
                  <a:tcPr marL="98598" marR="140855" marT="28171" marB="211282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059285"/>
                  </a:ext>
                </a:extLst>
              </a:tr>
              <a:tr h="577506">
                <a:tc>
                  <a:txBody>
                    <a:bodyPr/>
                    <a:lstStyle/>
                    <a:p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Grant From General Fund</a:t>
                      </a:r>
                    </a:p>
                  </a:txBody>
                  <a:tcPr marL="98598" marR="140855" marT="28171" marB="211282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8598" marR="140855" marT="28171" marB="21128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9413546"/>
                  </a:ext>
                </a:extLst>
              </a:tr>
              <a:tr h="577506">
                <a:tc>
                  <a:txBody>
                    <a:bodyPr/>
                    <a:lstStyle/>
                    <a:p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Funding for Capital Projects</a:t>
                      </a:r>
                    </a:p>
                  </a:txBody>
                  <a:tcPr marL="98598" marR="140855" marT="28171" marB="211282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75,000</a:t>
                      </a:r>
                    </a:p>
                  </a:txBody>
                  <a:tcPr marL="98598" marR="140855" marT="28171" marB="21128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274481"/>
                  </a:ext>
                </a:extLst>
              </a:tr>
              <a:tr h="577506">
                <a:tc>
                  <a:txBody>
                    <a:bodyPr/>
                    <a:lstStyle/>
                    <a:p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Operating Expenses</a:t>
                      </a:r>
                    </a:p>
                  </a:txBody>
                  <a:tcPr marL="98598" marR="140855" marT="28171" marB="211282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$1,966,192</a:t>
                      </a:r>
                    </a:p>
                  </a:txBody>
                  <a:tcPr marL="98598" marR="140855" marT="28171" marB="21128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059016"/>
                  </a:ext>
                </a:extLst>
              </a:tr>
              <a:tr h="577506">
                <a:tc>
                  <a:txBody>
                    <a:bodyPr/>
                    <a:lstStyle/>
                    <a:p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Fund Balance</a:t>
                      </a:r>
                    </a:p>
                  </a:txBody>
                  <a:tcPr marL="98598" marR="140855" marT="28171" marB="211282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$12,083</a:t>
                      </a:r>
                    </a:p>
                  </a:txBody>
                  <a:tcPr marL="98598" marR="140855" marT="28171" marB="21128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2051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20A37DF-6DFC-1C8A-0A54-517ECD00D044}"/>
              </a:ext>
            </a:extLst>
          </p:cNvPr>
          <p:cNvSpPr txBox="1"/>
          <p:nvPr/>
        </p:nvSpPr>
        <p:spPr>
          <a:xfrm>
            <a:off x="3355675" y="5697557"/>
            <a:ext cx="2668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2% Water Rate Increase</a:t>
            </a:r>
          </a:p>
        </p:txBody>
      </p:sp>
    </p:spTree>
    <p:extLst>
      <p:ext uri="{BB962C8B-B14F-4D97-AF65-F5344CB8AC3E}">
        <p14:creationId xmlns:p14="http://schemas.microsoft.com/office/powerpoint/2010/main" val="3369905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36FA072-D541-4EE8-9DC6-513AAB2B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-1"/>
            <a:ext cx="11184467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BD4AA0B-889E-42F1-8C61-06B590988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7A27B9E-2573-4972-8BC6-6FC372B9F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684A4E-2FEB-456B-BFC9-4FEA3CCD5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075F50-A1C1-4B42-B2F0-85CD3BF43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936" y="2811270"/>
            <a:ext cx="3473753" cy="177004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W&amp;WW Operating Expenses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C0B6150-8E34-FB2D-9F2B-A8A95FAF84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053017"/>
              </p:ext>
            </p:extLst>
          </p:nvPr>
        </p:nvGraphicFramePr>
        <p:xfrm>
          <a:off x="6280264" y="550974"/>
          <a:ext cx="5295778" cy="5727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27455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DA2D5B-EC4E-4C78-8139-F36D2F2D1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5262" y="-2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4AAACE2-9C9E-468F-8297-EF7B5E55F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38F2E3-B678-401C-8F6E-8829D044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412" y="1201723"/>
            <a:ext cx="3133750" cy="4454554"/>
          </a:xfrm>
        </p:spPr>
        <p:txBody>
          <a:bodyPr anchor="ctr">
            <a:normAutofit/>
          </a:bodyPr>
          <a:lstStyle/>
          <a:p>
            <a:r>
              <a:rPr lang="en-US" sz="3600" dirty="0"/>
              <a:t>W&amp;WW Capital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09BC7-8298-4FCD-9665-59B06C9A1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4363" y="1201723"/>
            <a:ext cx="5329250" cy="4454554"/>
          </a:xfrm>
        </p:spPr>
        <p:txBody>
          <a:bodyPr anchor="ctr">
            <a:normAutofit fontScale="92500"/>
          </a:bodyPr>
          <a:lstStyle/>
          <a:p>
            <a:r>
              <a:rPr lang="en-US" sz="1800" dirty="0"/>
              <a:t>Alpha Media, PFAS Remediation, Equipment Replacement </a:t>
            </a:r>
          </a:p>
          <a:p>
            <a:r>
              <a:rPr lang="en-US" sz="1800" dirty="0"/>
              <a:t>WWTP Upgrades and Equipment Replacement, Replacement Generator, Facility Painting</a:t>
            </a:r>
          </a:p>
          <a:p>
            <a:r>
              <a:rPr lang="en-US" sz="1800" dirty="0"/>
              <a:t>Trucks 10-year cycle</a:t>
            </a:r>
          </a:p>
          <a:p>
            <a:r>
              <a:rPr lang="en-US" sz="1800" dirty="0"/>
              <a:t>Operations Equipment, Technology Upgrades, Water Meters</a:t>
            </a:r>
          </a:p>
          <a:p>
            <a:pPr marL="344488" marR="0" lvl="0" indent="-344488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rgbClr val="8EC0C1"/>
              </a:buClr>
              <a:buSzPct val="9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Sewer Line Repairs </a:t>
            </a:r>
            <a:endParaRPr lang="en-US" sz="1800" dirty="0"/>
          </a:p>
          <a:p>
            <a:r>
              <a:rPr lang="en-US" sz="1800" dirty="0"/>
              <a:t>Replacement of Waterlines (Use of American Rescue Funds)</a:t>
            </a:r>
          </a:p>
          <a:p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65B0F4-432D-3318-6857-B5A16B7EA036}"/>
              </a:ext>
            </a:extLst>
          </p:cNvPr>
          <p:cNvSpPr txBox="1"/>
          <p:nvPr/>
        </p:nvSpPr>
        <p:spPr>
          <a:xfrm>
            <a:off x="5818360" y="647725"/>
            <a:ext cx="1298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$641,000</a:t>
            </a:r>
          </a:p>
        </p:txBody>
      </p:sp>
    </p:spTree>
    <p:extLst>
      <p:ext uri="{BB962C8B-B14F-4D97-AF65-F5344CB8AC3E}">
        <p14:creationId xmlns:p14="http://schemas.microsoft.com/office/powerpoint/2010/main" val="3014444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{6EDFB85D-2AF6-4E5E-A163-93DB1625014D}tf16401375</Template>
  <TotalTime>1431</TotalTime>
  <Words>545</Words>
  <Application>Microsoft Office PowerPoint</Application>
  <PresentationFormat>Widescreen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MS Shell Dlg 2</vt:lpstr>
      <vt:lpstr>Wingdings</vt:lpstr>
      <vt:lpstr>Wingdings 3</vt:lpstr>
      <vt:lpstr>Madison</vt:lpstr>
      <vt:lpstr>FY2025 Proposed Budget &amp; Tax Rate</vt:lpstr>
      <vt:lpstr>BUDGET OVERVIEW</vt:lpstr>
      <vt:lpstr>General Fund Revenue</vt:lpstr>
      <vt:lpstr>General Fund Overview</vt:lpstr>
      <vt:lpstr>General Fund Operating Expenses</vt:lpstr>
      <vt:lpstr>General Capital Projects</vt:lpstr>
      <vt:lpstr>W &amp; WW Fund Overview</vt:lpstr>
      <vt:lpstr>W&amp;WW Operating Expenses</vt:lpstr>
      <vt:lpstr>W&amp;WW Capital Projects</vt:lpstr>
      <vt:lpstr>Overall Budget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FY2022 Proposed Budget</dc:title>
  <dc:creator>Darell Yost</dc:creator>
  <cp:lastModifiedBy>Darell Yost</cp:lastModifiedBy>
  <cp:revision>15</cp:revision>
  <dcterms:created xsi:type="dcterms:W3CDTF">2021-04-19T15:32:16Z</dcterms:created>
  <dcterms:modified xsi:type="dcterms:W3CDTF">2024-03-19T13:25:39Z</dcterms:modified>
</cp:coreProperties>
</file>